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 id="2147483663" r:id="rId2"/>
  </p:sldMasterIdLst>
  <p:notesMasterIdLst>
    <p:notesMasterId r:id="rId84"/>
  </p:notesMasterIdLst>
  <p:sldIdLst>
    <p:sldId id="256" r:id="rId3"/>
    <p:sldId id="257" r:id="rId4"/>
    <p:sldId id="260" r:id="rId5"/>
    <p:sldId id="258" r:id="rId6"/>
    <p:sldId id="387" r:id="rId7"/>
    <p:sldId id="261" r:id="rId8"/>
    <p:sldId id="266" r:id="rId9"/>
    <p:sldId id="268" r:id="rId10"/>
    <p:sldId id="264" r:id="rId11"/>
    <p:sldId id="270" r:id="rId12"/>
    <p:sldId id="265" r:id="rId13"/>
    <p:sldId id="273" r:id="rId14"/>
    <p:sldId id="274" r:id="rId15"/>
    <p:sldId id="275" r:id="rId16"/>
    <p:sldId id="276" r:id="rId17"/>
    <p:sldId id="281" r:id="rId18"/>
    <p:sldId id="399" r:id="rId19"/>
    <p:sldId id="279" r:id="rId20"/>
    <p:sldId id="284" r:id="rId21"/>
    <p:sldId id="278" r:id="rId22"/>
    <p:sldId id="320" r:id="rId23"/>
    <p:sldId id="388" r:id="rId24"/>
    <p:sldId id="294" r:id="rId25"/>
    <p:sldId id="290" r:id="rId26"/>
    <p:sldId id="292" r:id="rId27"/>
    <p:sldId id="297" r:id="rId28"/>
    <p:sldId id="299" r:id="rId29"/>
    <p:sldId id="293" r:id="rId30"/>
    <p:sldId id="315" r:id="rId31"/>
    <p:sldId id="316" r:id="rId32"/>
    <p:sldId id="288" r:id="rId33"/>
    <p:sldId id="303" r:id="rId34"/>
    <p:sldId id="304" r:id="rId35"/>
    <p:sldId id="305" r:id="rId36"/>
    <p:sldId id="307" r:id="rId37"/>
    <p:sldId id="389" r:id="rId38"/>
    <p:sldId id="310" r:id="rId39"/>
    <p:sldId id="311" r:id="rId40"/>
    <p:sldId id="313" r:id="rId41"/>
    <p:sldId id="322" r:id="rId42"/>
    <p:sldId id="314" r:id="rId43"/>
    <p:sldId id="393" r:id="rId44"/>
    <p:sldId id="328" r:id="rId45"/>
    <p:sldId id="330" r:id="rId46"/>
    <p:sldId id="333" r:id="rId47"/>
    <p:sldId id="335" r:id="rId48"/>
    <p:sldId id="338" r:id="rId49"/>
    <p:sldId id="340" r:id="rId50"/>
    <p:sldId id="390" r:id="rId51"/>
    <p:sldId id="343" r:id="rId52"/>
    <p:sldId id="344" r:id="rId53"/>
    <p:sldId id="346" r:id="rId54"/>
    <p:sldId id="347" r:id="rId55"/>
    <p:sldId id="362" r:id="rId56"/>
    <p:sldId id="348" r:id="rId57"/>
    <p:sldId id="350" r:id="rId58"/>
    <p:sldId id="352" r:id="rId59"/>
    <p:sldId id="354" r:id="rId60"/>
    <p:sldId id="355" r:id="rId61"/>
    <p:sldId id="391" r:id="rId62"/>
    <p:sldId id="368" r:id="rId63"/>
    <p:sldId id="358" r:id="rId64"/>
    <p:sldId id="359" r:id="rId65"/>
    <p:sldId id="361" r:id="rId66"/>
    <p:sldId id="370" r:id="rId67"/>
    <p:sldId id="395" r:id="rId68"/>
    <p:sldId id="372" r:id="rId69"/>
    <p:sldId id="373" r:id="rId70"/>
    <p:sldId id="396" r:id="rId71"/>
    <p:sldId id="377" r:id="rId72"/>
    <p:sldId id="374" r:id="rId73"/>
    <p:sldId id="379" r:id="rId74"/>
    <p:sldId id="380" r:id="rId75"/>
    <p:sldId id="381" r:id="rId76"/>
    <p:sldId id="386" r:id="rId77"/>
    <p:sldId id="382" r:id="rId78"/>
    <p:sldId id="383" r:id="rId79"/>
    <p:sldId id="392" r:id="rId80"/>
    <p:sldId id="384" r:id="rId81"/>
    <p:sldId id="397" r:id="rId82"/>
    <p:sldId id="398" r:id="rId8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E5D055DF-2D08-48AA-8DE7-25B58AE698F4}">
          <p14:sldIdLst>
            <p14:sldId id="256"/>
            <p14:sldId id="257"/>
            <p14:sldId id="260"/>
            <p14:sldId id="258"/>
          </p14:sldIdLst>
        </p14:section>
        <p14:section name="應用於智慧型手錶的可重構頻率天線設計" id="{5782D4DB-85B4-40D6-8854-69C1F1A31F43}">
          <p14:sldIdLst>
            <p14:sldId id="387"/>
            <p14:sldId id="261"/>
            <p14:sldId id="266"/>
            <p14:sldId id="268"/>
            <p14:sldId id="264"/>
            <p14:sldId id="270"/>
            <p14:sldId id="265"/>
            <p14:sldId id="273"/>
            <p14:sldId id="274"/>
            <p14:sldId id="275"/>
            <p14:sldId id="276"/>
            <p14:sldId id="281"/>
            <p14:sldId id="399"/>
            <p14:sldId id="279"/>
            <p14:sldId id="284"/>
            <p14:sldId id="278"/>
            <p14:sldId id="320"/>
          </p14:sldIdLst>
        </p14:section>
        <p14:section name="具有波束切換的可重構毫米波天線設計" id="{BC24C4B5-4B8F-433B-929B-E6C8031B6F90}">
          <p14:sldIdLst>
            <p14:sldId id="388"/>
            <p14:sldId id="294"/>
            <p14:sldId id="290"/>
            <p14:sldId id="292"/>
            <p14:sldId id="297"/>
            <p14:sldId id="299"/>
            <p14:sldId id="293"/>
            <p14:sldId id="315"/>
            <p14:sldId id="316"/>
            <p14:sldId id="288"/>
            <p14:sldId id="303"/>
            <p14:sldId id="304"/>
            <p14:sldId id="305"/>
            <p14:sldId id="307"/>
          </p14:sldIdLst>
        </p14:section>
        <p14:section name="波束成形系統的相控毫米波陣列天線設計" id="{15BE6EEC-5C5C-4FE6-BAC8-70A87D616195}">
          <p14:sldIdLst>
            <p14:sldId id="389"/>
            <p14:sldId id="310"/>
            <p14:sldId id="311"/>
            <p14:sldId id="313"/>
            <p14:sldId id="322"/>
            <p14:sldId id="314"/>
            <p14:sldId id="393"/>
            <p14:sldId id="328"/>
            <p14:sldId id="330"/>
            <p14:sldId id="333"/>
            <p14:sldId id="335"/>
            <p14:sldId id="338"/>
            <p14:sldId id="340"/>
          </p14:sldIdLst>
        </p14:section>
        <p14:section name="指叉式微帶濾波器於毫米波頻帶之設計" id="{06C8BF8B-D6BD-43B7-9E4D-10E87F9892EF}">
          <p14:sldIdLst>
            <p14:sldId id="390"/>
            <p14:sldId id="343"/>
            <p14:sldId id="344"/>
            <p14:sldId id="346"/>
            <p14:sldId id="347"/>
            <p14:sldId id="362"/>
            <p14:sldId id="348"/>
            <p14:sldId id="350"/>
            <p14:sldId id="352"/>
            <p14:sldId id="354"/>
            <p14:sldId id="355"/>
          </p14:sldIdLst>
        </p14:section>
        <p14:section name="毫米波晶片天線設計" id="{BBF1B0C8-14D9-4F65-BC06-3B3C2A987DAA}">
          <p14:sldIdLst>
            <p14:sldId id="391"/>
            <p14:sldId id="368"/>
            <p14:sldId id="358"/>
            <p14:sldId id="359"/>
            <p14:sldId id="361"/>
            <p14:sldId id="370"/>
            <p14:sldId id="395"/>
            <p14:sldId id="372"/>
            <p14:sldId id="373"/>
          </p14:sldIdLst>
        </p14:section>
        <p14:section name="Ka頻段帶通濾波器之晶片設計" id="{F84467E6-74C2-4BB6-B503-369EA5BC24BB}">
          <p14:sldIdLst>
            <p14:sldId id="396"/>
            <p14:sldId id="377"/>
            <p14:sldId id="374"/>
            <p14:sldId id="379"/>
            <p14:sldId id="380"/>
            <p14:sldId id="381"/>
            <p14:sldId id="386"/>
            <p14:sldId id="382"/>
            <p14:sldId id="383"/>
          </p14:sldIdLst>
        </p14:section>
        <p14:section name="總結" id="{655D8BAC-47C6-4F88-AF06-7F8D252B02E6}">
          <p14:sldIdLst>
            <p14:sldId id="392"/>
            <p14:sldId id="384"/>
            <p14:sldId id="397"/>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8525" autoAdjust="0"/>
  </p:normalViewPr>
  <p:slideViewPr>
    <p:cSldViewPr snapToGrid="0">
      <p:cViewPr varScale="1">
        <p:scale>
          <a:sx n="73" d="100"/>
          <a:sy n="73" d="100"/>
        </p:scale>
        <p:origin x="90" y="6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8C5AB-530E-4D12-A3F1-28D8159F970D}" type="datetimeFigureOut">
              <a:rPr lang="zh-TW" altLang="en-US" smtClean="0"/>
              <a:t>2022/7/10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BDD486-6A66-47F8-88EE-6A5C929488EE}" type="slidenum">
              <a:rPr lang="zh-TW" altLang="en-US" smtClean="0"/>
              <a:t>‹#›</a:t>
            </a:fld>
            <a:endParaRPr lang="zh-TW" altLang="en-US"/>
          </a:p>
        </p:txBody>
      </p:sp>
    </p:spTree>
    <p:extLst>
      <p:ext uri="{BB962C8B-B14F-4D97-AF65-F5344CB8AC3E}">
        <p14:creationId xmlns:p14="http://schemas.microsoft.com/office/powerpoint/2010/main" val="2669599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a:t>
            </a:r>
            <a:endParaRPr lang="en-US" altLang="zh-TW" dirty="0"/>
          </a:p>
          <a:p>
            <a:r>
              <a:rPr lang="zh-TW" altLang="en-US" dirty="0"/>
              <a:t>我是鍾明桉博士的研究生 莊秉叡 </a:t>
            </a:r>
            <a:endParaRPr lang="en-US" altLang="zh-TW" dirty="0"/>
          </a:p>
          <a:p>
            <a:r>
              <a:rPr lang="zh-TW" altLang="en-US" dirty="0"/>
              <a:t>現在要進行我的碩士論文口試報告</a:t>
            </a:r>
            <a:endParaRPr lang="en-US" altLang="zh-TW" dirty="0"/>
          </a:p>
          <a:p>
            <a:r>
              <a:rPr lang="zh-TW" altLang="en-US" dirty="0"/>
              <a:t>論文題目為</a:t>
            </a:r>
            <a:r>
              <a:rPr lang="zh-TW" altLang="zh-TW" sz="1200" dirty="0"/>
              <a:t>應用於次世代無線通訊系統之可重構天線與濾波器設計</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0</a:t>
            </a:fld>
            <a:endParaRPr lang="zh-TW" altLang="en-US"/>
          </a:p>
        </p:txBody>
      </p:sp>
    </p:spTree>
    <p:extLst>
      <p:ext uri="{BB962C8B-B14F-4D97-AF65-F5344CB8AC3E}">
        <p14:creationId xmlns:p14="http://schemas.microsoft.com/office/powerpoint/2010/main" val="2050496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Mode_D</a:t>
            </a:r>
            <a:r>
              <a:rPr lang="zh-TW" altLang="en-US" dirty="0"/>
              <a:t>在</a:t>
            </a:r>
            <a:r>
              <a:rPr lang="en-US" altLang="zh-TW" dirty="0"/>
              <a:t>short1</a:t>
            </a:r>
            <a:r>
              <a:rPr lang="zh-TW" altLang="en-US" dirty="0"/>
              <a:t>、</a:t>
            </a:r>
            <a:r>
              <a:rPr lang="en-US" altLang="zh-TW" dirty="0"/>
              <a:t>short2</a:t>
            </a:r>
            <a:r>
              <a:rPr lang="zh-TW" altLang="en-US" dirty="0"/>
              <a:t>、</a:t>
            </a:r>
            <a:r>
              <a:rPr lang="en-US" altLang="zh-TW" dirty="0"/>
              <a:t>short3</a:t>
            </a:r>
            <a:r>
              <a:rPr lang="zh-TW" altLang="en-US" dirty="0"/>
              <a:t>三個短路時 得出</a:t>
            </a:r>
            <a:r>
              <a:rPr lang="en-US" altLang="zh-TW" dirty="0"/>
              <a:t>2.76G</a:t>
            </a:r>
            <a:r>
              <a:rPr lang="zh-TW" altLang="en-US" dirty="0"/>
              <a:t> </a:t>
            </a:r>
            <a:r>
              <a:rPr lang="en-US" altLang="zh-TW" dirty="0"/>
              <a:t>4.04G</a:t>
            </a:r>
            <a:r>
              <a:rPr lang="zh-TW" altLang="en-US" dirty="0"/>
              <a:t> </a:t>
            </a:r>
            <a:r>
              <a:rPr lang="en-US" altLang="zh-TW" dirty="0"/>
              <a:t>5.04G</a:t>
            </a:r>
            <a:r>
              <a:rPr lang="zh-TW" altLang="en-US" dirty="0"/>
              <a:t>，</a:t>
            </a:r>
            <a:r>
              <a:rPr lang="en-US" altLang="zh-TW" dirty="0"/>
              <a:t>3</a:t>
            </a:r>
            <a:r>
              <a:rPr lang="zh-TW" altLang="en-US" dirty="0"/>
              <a:t>個諧振點</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而反射係數在</a:t>
            </a:r>
            <a:r>
              <a:rPr lang="en-US" altLang="zh-TW" dirty="0"/>
              <a:t>2.61-2.73</a:t>
            </a:r>
            <a:r>
              <a:rPr lang="zh-TW" altLang="en-US" dirty="0"/>
              <a:t>；</a:t>
            </a:r>
            <a:r>
              <a:rPr lang="en-US" altLang="zh-TW" dirty="0"/>
              <a:t>3.84-3.98</a:t>
            </a:r>
            <a:r>
              <a:rPr lang="zh-TW" altLang="en-US" dirty="0"/>
              <a:t>；模擬與量測相當吻合的 但高頻的</a:t>
            </a:r>
            <a:r>
              <a:rPr lang="en-US" altLang="zh-TW" dirty="0"/>
              <a:t>4.91-5.16</a:t>
            </a:r>
            <a:r>
              <a:rPr lang="zh-TW" altLang="en-US" dirty="0"/>
              <a:t>有些許頻偏，造成原因可能為焊接點的不理想接面造成的</a:t>
            </a:r>
            <a:endParaRPr lang="en-US" altLang="zh-TW" dirty="0"/>
          </a:p>
          <a:p>
            <a:r>
              <a:rPr lang="zh-TW" altLang="en-US" dirty="0"/>
              <a:t>在</a:t>
            </a:r>
            <a:r>
              <a:rPr lang="en-US" altLang="zh-TW" dirty="0"/>
              <a:t>2.76G</a:t>
            </a:r>
            <a:r>
              <a:rPr lang="zh-TW" altLang="en-US" dirty="0"/>
              <a:t> </a:t>
            </a:r>
            <a:r>
              <a:rPr lang="en-US" altLang="zh-TW" dirty="0"/>
              <a:t>4.04G</a:t>
            </a:r>
            <a:r>
              <a:rPr lang="zh-TW" altLang="en-US" dirty="0"/>
              <a:t> </a:t>
            </a:r>
            <a:r>
              <a:rPr lang="en-US" altLang="zh-TW" dirty="0"/>
              <a:t>5.04G</a:t>
            </a:r>
            <a:r>
              <a:rPr lang="zh-TW" altLang="en-US" dirty="0"/>
              <a:t>的天線場行，模擬與量測相當一致</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論文：</a:t>
            </a:r>
            <a:r>
              <a:rPr lang="en-US" altLang="zh-TW" dirty="0"/>
              <a:t>P23</a:t>
            </a:r>
            <a:r>
              <a:rPr lang="zh-TW" altLang="en-US" dirty="0"/>
              <a:t>，</a:t>
            </a:r>
            <a:r>
              <a:rPr lang="en-US" altLang="zh-TW" dirty="0"/>
              <a:t>P24)</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11</a:t>
            </a:fld>
            <a:endParaRPr lang="zh-TW" altLang="en-US"/>
          </a:p>
        </p:txBody>
      </p:sp>
    </p:spTree>
    <p:extLst>
      <p:ext uri="{BB962C8B-B14F-4D97-AF65-F5344CB8AC3E}">
        <p14:creationId xmlns:p14="http://schemas.microsoft.com/office/powerpoint/2010/main" val="4023890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Mode_H</a:t>
            </a:r>
            <a:r>
              <a:rPr lang="zh-TW" altLang="en-US" dirty="0"/>
              <a:t>在</a:t>
            </a:r>
            <a:r>
              <a:rPr lang="en-US" altLang="zh-TW" dirty="0"/>
              <a:t>short1</a:t>
            </a:r>
            <a:r>
              <a:rPr lang="zh-TW" altLang="en-US" dirty="0"/>
              <a:t>、</a:t>
            </a:r>
            <a:r>
              <a:rPr lang="en-US" altLang="zh-TW" dirty="0"/>
              <a:t>short3</a:t>
            </a:r>
            <a:r>
              <a:rPr lang="zh-TW" altLang="en-US" dirty="0"/>
              <a:t>、</a:t>
            </a:r>
            <a:r>
              <a:rPr lang="en-US" altLang="zh-TW" dirty="0"/>
              <a:t>shor4</a:t>
            </a:r>
            <a:r>
              <a:rPr lang="zh-TW" altLang="en-US" dirty="0"/>
              <a:t>、</a:t>
            </a:r>
            <a:r>
              <a:rPr lang="en-US" altLang="zh-TW" dirty="0"/>
              <a:t>shor5</a:t>
            </a:r>
            <a:r>
              <a:rPr lang="zh-TW" altLang="en-US" dirty="0"/>
              <a:t>四個短路時 得出</a:t>
            </a:r>
            <a:r>
              <a:rPr lang="en-US" altLang="zh-TW" dirty="0"/>
              <a:t>2.1G</a:t>
            </a:r>
            <a:r>
              <a:rPr lang="zh-TW" altLang="en-US" dirty="0"/>
              <a:t> </a:t>
            </a:r>
            <a:r>
              <a:rPr lang="en-US" altLang="zh-TW" dirty="0"/>
              <a:t>4.06G</a:t>
            </a:r>
            <a:r>
              <a:rPr lang="zh-TW" altLang="en-US" dirty="0"/>
              <a:t> 兩個諧振點</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a:t>
            </a:r>
            <a:r>
              <a:rPr lang="en-US" altLang="zh-TW" dirty="0"/>
              <a:t>2.04-2.16</a:t>
            </a:r>
            <a:r>
              <a:rPr lang="zh-TW" altLang="en-US" dirty="0"/>
              <a:t>；</a:t>
            </a:r>
            <a:r>
              <a:rPr lang="en-US" altLang="zh-TW" dirty="0"/>
              <a:t>4.02-4.1</a:t>
            </a:r>
            <a:r>
              <a:rPr lang="zh-TW" altLang="en-US" dirty="0"/>
              <a:t>頻段模擬與量測相當吻合的</a:t>
            </a:r>
            <a:endParaRPr lang="en-US" altLang="zh-TW" dirty="0"/>
          </a:p>
          <a:p>
            <a:r>
              <a:rPr lang="zh-TW" altLang="en-US" dirty="0"/>
              <a:t>在</a:t>
            </a:r>
            <a:r>
              <a:rPr lang="en-US" altLang="zh-TW" dirty="0"/>
              <a:t>2.1G 4.06G</a:t>
            </a:r>
            <a:r>
              <a:rPr lang="zh-TW" altLang="en-US" dirty="0"/>
              <a:t>的天線場型，以進行模擬與量測的比對，可看出一致性</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論文：</a:t>
            </a:r>
            <a:r>
              <a:rPr lang="en-US" altLang="zh-TW" dirty="0"/>
              <a:t>P25</a:t>
            </a:r>
            <a:r>
              <a:rPr lang="zh-TW" altLang="en-US" dirty="0"/>
              <a:t>，</a:t>
            </a:r>
            <a:r>
              <a:rPr lang="en-US" altLang="zh-TW" dirty="0"/>
              <a:t>P26)</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12</a:t>
            </a:fld>
            <a:endParaRPr lang="zh-TW" altLang="en-US"/>
          </a:p>
        </p:txBody>
      </p:sp>
    </p:spTree>
    <p:extLst>
      <p:ext uri="{BB962C8B-B14F-4D97-AF65-F5344CB8AC3E}">
        <p14:creationId xmlns:p14="http://schemas.microsoft.com/office/powerpoint/2010/main" val="929586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Mode_Q</a:t>
            </a:r>
            <a:r>
              <a:rPr lang="zh-TW" altLang="en-US" dirty="0"/>
              <a:t>在</a:t>
            </a:r>
            <a:r>
              <a:rPr lang="en-US" altLang="zh-TW" dirty="0"/>
              <a:t>short1</a:t>
            </a:r>
            <a:r>
              <a:rPr lang="zh-TW" altLang="en-US" dirty="0"/>
              <a:t>、</a:t>
            </a:r>
            <a:r>
              <a:rPr lang="en-US" altLang="zh-TW" dirty="0"/>
              <a:t>short2</a:t>
            </a:r>
            <a:r>
              <a:rPr lang="zh-TW" altLang="en-US" dirty="0"/>
              <a:t>、</a:t>
            </a:r>
            <a:r>
              <a:rPr lang="en-US" altLang="zh-TW" dirty="0"/>
              <a:t>short3</a:t>
            </a:r>
            <a:r>
              <a:rPr lang="zh-TW" altLang="en-US" dirty="0"/>
              <a:t>、</a:t>
            </a:r>
            <a:r>
              <a:rPr lang="en-US" altLang="zh-TW" dirty="0"/>
              <a:t>shor4</a:t>
            </a:r>
            <a:r>
              <a:rPr lang="zh-TW" altLang="en-US" dirty="0"/>
              <a:t>、</a:t>
            </a:r>
            <a:r>
              <a:rPr lang="en-US" altLang="zh-TW" dirty="0"/>
              <a:t>shor5</a:t>
            </a:r>
            <a:r>
              <a:rPr lang="zh-TW" altLang="en-US" dirty="0"/>
              <a:t>、</a:t>
            </a:r>
            <a:r>
              <a:rPr lang="en-US" altLang="zh-TW" dirty="0"/>
              <a:t>short7</a:t>
            </a:r>
            <a:r>
              <a:rPr lang="zh-TW" altLang="en-US" dirty="0"/>
              <a:t> 六個短路時 得出</a:t>
            </a:r>
            <a:r>
              <a:rPr lang="en-US" altLang="zh-TW" dirty="0"/>
              <a:t>4.44G</a:t>
            </a:r>
            <a:r>
              <a:rPr lang="zh-TW" altLang="en-US" dirty="0"/>
              <a:t> </a:t>
            </a:r>
            <a:r>
              <a:rPr lang="en-US" altLang="zh-TW" dirty="0"/>
              <a:t>4.8G</a:t>
            </a:r>
            <a:r>
              <a:rPr lang="zh-TW" altLang="en-US" dirty="0"/>
              <a:t> 兩個諧振點</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由於兩個諧振接近，產生一個頻段在</a:t>
            </a:r>
            <a:r>
              <a:rPr lang="en-US" altLang="zh-TW" dirty="0"/>
              <a:t>4.36-5.21</a:t>
            </a:r>
            <a:r>
              <a:rPr lang="zh-TW" altLang="en-US" dirty="0"/>
              <a:t>，而模擬與量測結果相當一致</a:t>
            </a:r>
            <a:endParaRPr lang="en-US" altLang="zh-TW" dirty="0"/>
          </a:p>
          <a:p>
            <a:r>
              <a:rPr lang="zh-TW" altLang="en-US" dirty="0"/>
              <a:t>在</a:t>
            </a:r>
            <a:r>
              <a:rPr lang="en-US" altLang="zh-TW" dirty="0"/>
              <a:t>4.44G 4.8G</a:t>
            </a:r>
            <a:r>
              <a:rPr lang="zh-TW" altLang="en-US" dirty="0"/>
              <a:t>的天線場型，模擬與量測分常相似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論文：</a:t>
            </a:r>
            <a:r>
              <a:rPr lang="en-US" altLang="zh-TW" dirty="0"/>
              <a:t>P27</a:t>
            </a:r>
            <a:r>
              <a:rPr lang="zh-TW" altLang="en-US" dirty="0"/>
              <a:t>，</a:t>
            </a:r>
            <a:r>
              <a:rPr lang="en-US" altLang="zh-TW" dirty="0"/>
              <a:t>P28)</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13</a:t>
            </a:fld>
            <a:endParaRPr lang="zh-TW" altLang="en-US"/>
          </a:p>
        </p:txBody>
      </p:sp>
    </p:spTree>
    <p:extLst>
      <p:ext uri="{BB962C8B-B14F-4D97-AF65-F5344CB8AC3E}">
        <p14:creationId xmlns:p14="http://schemas.microsoft.com/office/powerpoint/2010/main" val="112881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Mode_R</a:t>
            </a:r>
            <a:r>
              <a:rPr lang="zh-TW" altLang="en-US" dirty="0"/>
              <a:t>在</a:t>
            </a:r>
            <a:r>
              <a:rPr lang="en-US" altLang="zh-TW" dirty="0"/>
              <a:t>short1</a:t>
            </a:r>
            <a:r>
              <a:rPr lang="zh-TW" altLang="en-US" dirty="0"/>
              <a:t>、</a:t>
            </a:r>
            <a:r>
              <a:rPr lang="en-US" altLang="zh-TW" dirty="0"/>
              <a:t>short2</a:t>
            </a:r>
            <a:r>
              <a:rPr lang="zh-TW" altLang="en-US" dirty="0"/>
              <a:t>、</a:t>
            </a:r>
            <a:r>
              <a:rPr lang="en-US" altLang="zh-TW" dirty="0"/>
              <a:t>short3</a:t>
            </a:r>
            <a:r>
              <a:rPr lang="zh-TW" altLang="en-US" dirty="0"/>
              <a:t>、</a:t>
            </a:r>
            <a:r>
              <a:rPr lang="en-US" altLang="zh-TW" dirty="0"/>
              <a:t>shor4</a:t>
            </a:r>
            <a:r>
              <a:rPr lang="zh-TW" altLang="en-US" dirty="0"/>
              <a:t>、</a:t>
            </a:r>
            <a:r>
              <a:rPr lang="en-US" altLang="zh-TW" dirty="0"/>
              <a:t>shor5</a:t>
            </a:r>
            <a:r>
              <a:rPr lang="zh-TW" altLang="en-US" dirty="0"/>
              <a:t>、</a:t>
            </a:r>
            <a:r>
              <a:rPr lang="en-US" altLang="zh-TW" dirty="0"/>
              <a:t>shor6</a:t>
            </a:r>
            <a:r>
              <a:rPr lang="zh-TW" altLang="en-US" dirty="0"/>
              <a:t>、</a:t>
            </a:r>
            <a:r>
              <a:rPr lang="en-US" altLang="zh-TW" dirty="0"/>
              <a:t>short7</a:t>
            </a:r>
            <a:r>
              <a:rPr lang="zh-TW" altLang="en-US" dirty="0"/>
              <a:t> 七個同時短路時 得出</a:t>
            </a:r>
            <a:r>
              <a:rPr lang="en-US" altLang="zh-TW" dirty="0"/>
              <a:t>4.7G</a:t>
            </a:r>
            <a:r>
              <a:rPr lang="zh-TW" altLang="en-US" dirty="0"/>
              <a:t> </a:t>
            </a:r>
            <a:r>
              <a:rPr lang="en-US" altLang="zh-TW" dirty="0"/>
              <a:t>5.4G</a:t>
            </a:r>
            <a:r>
              <a:rPr lang="zh-TW" altLang="en-US" dirty="0"/>
              <a:t> </a:t>
            </a:r>
            <a:r>
              <a:rPr lang="en-US" altLang="zh-TW" dirty="0"/>
              <a:t>5.8G</a:t>
            </a:r>
            <a:r>
              <a:rPr lang="zh-TW" altLang="en-US" dirty="0"/>
              <a:t> 三個諧振點</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由於諧振點接近，產生出</a:t>
            </a:r>
            <a:r>
              <a:rPr lang="en-US" altLang="zh-TW" dirty="0"/>
              <a:t>4.62-6.12</a:t>
            </a:r>
            <a:r>
              <a:rPr lang="zh-TW" altLang="en-US" dirty="0"/>
              <a:t>的寬頻，而模擬與量測相當吻合的</a:t>
            </a:r>
            <a:endParaRPr lang="en-US" altLang="zh-TW" dirty="0"/>
          </a:p>
          <a:p>
            <a:r>
              <a:rPr lang="zh-TW" altLang="en-US" dirty="0"/>
              <a:t>在</a:t>
            </a:r>
            <a:r>
              <a:rPr lang="en-US" altLang="zh-TW" dirty="0"/>
              <a:t>4.7G 5.4G 5.8G</a:t>
            </a:r>
            <a:r>
              <a:rPr lang="zh-TW" altLang="en-US" dirty="0"/>
              <a:t>的天線場型，模擬與量測也相當一致</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論文：</a:t>
            </a:r>
            <a:r>
              <a:rPr lang="en-US" altLang="zh-TW" dirty="0"/>
              <a:t>P29</a:t>
            </a:r>
            <a:r>
              <a:rPr lang="zh-TW" altLang="en-US" dirty="0"/>
              <a:t>，</a:t>
            </a:r>
            <a:r>
              <a:rPr lang="en-US" altLang="zh-TW" dirty="0"/>
              <a:t>P30)</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14</a:t>
            </a:fld>
            <a:endParaRPr lang="zh-TW" altLang="en-US"/>
          </a:p>
        </p:txBody>
      </p:sp>
    </p:spTree>
    <p:extLst>
      <p:ext uri="{BB962C8B-B14F-4D97-AF65-F5344CB8AC3E}">
        <p14:creationId xmlns:p14="http://schemas.microsoft.com/office/powerpoint/2010/main" val="1202828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FF0000"/>
                </a:solidFill>
              </a:rPr>
              <a:t>右表為</a:t>
            </a:r>
            <a:r>
              <a:rPr lang="en-US" altLang="zh-TW" dirty="0">
                <a:solidFill>
                  <a:srgbClr val="FF0000"/>
                </a:solidFill>
              </a:rPr>
              <a:t>18</a:t>
            </a:r>
            <a:r>
              <a:rPr lang="zh-TW" altLang="en-US" dirty="0">
                <a:solidFill>
                  <a:srgbClr val="FF0000"/>
                </a:solidFill>
              </a:rPr>
              <a:t>種模式的量測天線增益與效率</a:t>
            </a:r>
            <a:r>
              <a:rPr lang="en-US" altLang="zh-TW" dirty="0">
                <a:solidFill>
                  <a:srgbClr val="FF0000"/>
                </a:solidFill>
              </a:rPr>
              <a:t>(</a:t>
            </a:r>
            <a:r>
              <a:rPr lang="zh-TW" altLang="en-US" dirty="0">
                <a:solidFill>
                  <a:srgbClr val="FF0000"/>
                </a:solidFill>
              </a:rPr>
              <a:t>左圖為提出的</a:t>
            </a:r>
            <a:r>
              <a:rPr lang="en-US" altLang="zh-TW" dirty="0">
                <a:solidFill>
                  <a:srgbClr val="FF0000"/>
                </a:solidFill>
              </a:rPr>
              <a:t>7</a:t>
            </a:r>
            <a:r>
              <a:rPr lang="zh-TW" altLang="en-US" dirty="0">
                <a:solidFill>
                  <a:srgbClr val="FF0000"/>
                </a:solidFill>
              </a:rPr>
              <a:t>種接地情況的模擬與量測天線增益</a:t>
            </a:r>
            <a:r>
              <a:rPr lang="en-US" altLang="zh-TW" dirty="0">
                <a:solidFill>
                  <a:srgbClr val="FF0000"/>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FF0000"/>
                </a:solidFill>
              </a:rPr>
              <a:t>可以看出大宗的天線增益範圍在</a:t>
            </a:r>
            <a:r>
              <a:rPr lang="en-US" altLang="zh-TW" dirty="0">
                <a:solidFill>
                  <a:srgbClr val="FF0000"/>
                </a:solidFill>
              </a:rPr>
              <a:t>2~6dBi</a:t>
            </a:r>
            <a:r>
              <a:rPr lang="zh-TW" altLang="en-US" dirty="0"/>
              <a:t>，</a:t>
            </a:r>
            <a:r>
              <a:rPr lang="zh-TW" altLang="zh-TW" dirty="0"/>
              <a:t>平均增益有</a:t>
            </a:r>
            <a:r>
              <a:rPr lang="en-US" altLang="zh-TW" dirty="0"/>
              <a:t>3dBi</a:t>
            </a:r>
            <a:r>
              <a:rPr lang="zh-TW" altLang="zh-TW" dirty="0"/>
              <a:t>以上的可接受範圍</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則效率大致上都能有</a:t>
            </a:r>
            <a:r>
              <a:rPr lang="en-US" altLang="zh-TW" dirty="0"/>
              <a:t>70%</a:t>
            </a:r>
            <a:r>
              <a:rPr lang="zh-TW" altLang="en-US" dirty="0"/>
              <a:t>以上的能力</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15</a:t>
            </a:fld>
            <a:endParaRPr lang="zh-TW" altLang="en-US"/>
          </a:p>
        </p:txBody>
      </p:sp>
    </p:spTree>
    <p:extLst>
      <p:ext uri="{BB962C8B-B14F-4D97-AF65-F5344CB8AC3E}">
        <p14:creationId xmlns:p14="http://schemas.microsoft.com/office/powerpoint/2010/main" val="1832582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另外對於可穿戴式天線設計，需評估近場輻射對人體的效應</a:t>
            </a:r>
          </a:p>
          <a:p>
            <a:r>
              <a:rPr lang="zh-TW" altLang="en-US" dirty="0"/>
              <a:t>在所有模式的情況下都符合</a:t>
            </a:r>
            <a:r>
              <a:rPr lang="en-US" altLang="zh-TW" dirty="0"/>
              <a:t>FCC</a:t>
            </a:r>
            <a:r>
              <a:rPr lang="zh-TW" altLang="en-US" dirty="0"/>
              <a:t>的</a:t>
            </a:r>
            <a:r>
              <a:rPr lang="en-US" altLang="zh-TW" dirty="0"/>
              <a:t>1</a:t>
            </a:r>
            <a:r>
              <a:rPr lang="zh-TW" altLang="en-US" dirty="0"/>
              <a:t>克組織下</a:t>
            </a:r>
            <a:r>
              <a:rPr lang="en-US" altLang="zh-TW" dirty="0"/>
              <a:t>1.6W/kg</a:t>
            </a:r>
            <a:r>
              <a:rPr lang="zh-TW" altLang="en-US" dirty="0"/>
              <a:t>的限制</a:t>
            </a:r>
            <a:endParaRPr lang="en-US" altLang="zh-TW" dirty="0"/>
          </a:p>
          <a:p>
            <a:r>
              <a:rPr lang="zh-TW" altLang="en-US" dirty="0"/>
              <a:t>而在</a:t>
            </a:r>
            <a:r>
              <a:rPr lang="en-US" altLang="zh-TW" dirty="0" err="1"/>
              <a:t>Mode_B</a:t>
            </a:r>
            <a:r>
              <a:rPr lang="zh-TW" altLang="en-US" dirty="0"/>
              <a:t>因為只有一個接地支路，使得電流都流向一端，故出現較大的</a:t>
            </a:r>
            <a:r>
              <a:rPr lang="en-US" altLang="zh-TW" dirty="0"/>
              <a:t>SAR</a:t>
            </a:r>
            <a:r>
              <a:rPr lang="zh-TW" altLang="en-US" dirty="0"/>
              <a:t>值現象</a:t>
            </a:r>
            <a:endParaRPr lang="en-US" altLang="zh-TW" dirty="0"/>
          </a:p>
          <a:p>
            <a:r>
              <a:rPr lang="zh-TW" altLang="en-US" dirty="0"/>
              <a:t>在</a:t>
            </a:r>
            <a:r>
              <a:rPr lang="en-US" altLang="zh-TW" dirty="0" err="1"/>
              <a:t>Mode_R</a:t>
            </a:r>
            <a:r>
              <a:rPr lang="zh-TW" altLang="en-US" dirty="0"/>
              <a:t>有</a:t>
            </a:r>
            <a:r>
              <a:rPr lang="en-US" altLang="zh-TW" dirty="0"/>
              <a:t>7</a:t>
            </a:r>
            <a:r>
              <a:rPr lang="zh-TW" altLang="en-US" dirty="0"/>
              <a:t>個短路支路，電流被分散開，故</a:t>
            </a:r>
            <a:r>
              <a:rPr lang="en-US" altLang="zh-TW" dirty="0"/>
              <a:t>SAR</a:t>
            </a:r>
            <a:r>
              <a:rPr lang="zh-TW" altLang="en-US" dirty="0"/>
              <a:t>值較小的現象</a:t>
            </a:r>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17</a:t>
            </a:fld>
            <a:endParaRPr lang="zh-TW" altLang="en-US"/>
          </a:p>
        </p:txBody>
      </p:sp>
    </p:spTree>
    <p:extLst>
      <p:ext uri="{BB962C8B-B14F-4D97-AF65-F5344CB8AC3E}">
        <p14:creationId xmlns:p14="http://schemas.microsoft.com/office/powerpoint/2010/main" val="2518060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與</a:t>
            </a:r>
            <a:r>
              <a:rPr lang="zh-TW" altLang="zh-TW" dirty="0">
                <a:solidFill>
                  <a:srgbClr val="FF0000"/>
                </a:solidFill>
              </a:rPr>
              <a:t>近年</a:t>
            </a:r>
            <a:r>
              <a:rPr lang="zh-TW" altLang="zh-TW" dirty="0"/>
              <a:t>智慧型手錶天線</a:t>
            </a:r>
            <a:r>
              <a:rPr lang="zh-TW" altLang="en-US" dirty="0"/>
              <a:t>研究進行</a:t>
            </a:r>
            <a:r>
              <a:rPr lang="zh-TW" altLang="zh-TW" dirty="0"/>
              <a:t>比較</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結構上適用於一般手錶的尺寸，由於其環形形狀可以很好地整合到智慧手錶的框架中。</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較多手錶式天線都是單一或雙頻段，然後</a:t>
            </a:r>
            <a:r>
              <a:rPr lang="en-US" altLang="zh-TW" sz="1200" kern="1200" dirty="0">
                <a:solidFill>
                  <a:schemeClr val="tx1"/>
                </a:solidFill>
                <a:effectLst/>
                <a:latin typeface="+mn-lt"/>
                <a:ea typeface="+mn-ea"/>
                <a:cs typeface="+mn-cs"/>
              </a:rPr>
              <a:t>SAR</a:t>
            </a:r>
            <a:r>
              <a:rPr lang="zh-TW" altLang="en-US" sz="1200" kern="1200" dirty="0">
                <a:solidFill>
                  <a:schemeClr val="tx1"/>
                </a:solidFill>
                <a:effectLst/>
                <a:latin typeface="+mn-lt"/>
                <a:ea typeface="+mn-ea"/>
                <a:cs typeface="+mn-cs"/>
              </a:rPr>
              <a:t>值大都是以</a:t>
            </a:r>
            <a:r>
              <a:rPr lang="en-US" altLang="zh-TW" sz="1200" kern="1200" dirty="0">
                <a:solidFill>
                  <a:schemeClr val="tx1"/>
                </a:solidFill>
                <a:effectLst/>
                <a:latin typeface="+mn-lt"/>
                <a:ea typeface="+mn-ea"/>
                <a:cs typeface="+mn-cs"/>
              </a:rPr>
              <a:t>10</a:t>
            </a:r>
            <a:r>
              <a:rPr lang="zh-TW" altLang="en-US" sz="1200" kern="1200" dirty="0">
                <a:solidFill>
                  <a:schemeClr val="tx1"/>
                </a:solidFill>
                <a:effectLst/>
                <a:latin typeface="+mn-lt"/>
                <a:ea typeface="+mn-ea"/>
                <a:cs typeface="+mn-cs"/>
              </a:rPr>
              <a:t>克組織下進行探討，而本章節是以</a:t>
            </a:r>
            <a:r>
              <a:rPr lang="en-US" altLang="zh-TW" sz="1200" kern="1200" dirty="0">
                <a:solidFill>
                  <a:schemeClr val="tx1"/>
                </a:solidFill>
                <a:effectLst/>
                <a:latin typeface="+mn-lt"/>
                <a:ea typeface="+mn-ea"/>
                <a:cs typeface="+mn-cs"/>
              </a:rPr>
              <a:t>1</a:t>
            </a:r>
            <a:r>
              <a:rPr lang="zh-TW" altLang="en-US" sz="1200" kern="1200" dirty="0">
                <a:solidFill>
                  <a:schemeClr val="tx1"/>
                </a:solidFill>
                <a:effectLst/>
                <a:latin typeface="+mn-lt"/>
                <a:ea typeface="+mn-ea"/>
                <a:cs typeface="+mn-cs"/>
              </a:rPr>
              <a:t>克主之進行探討，可以在相似的輸入功率得出較嚴格的標準</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18</a:t>
            </a:fld>
            <a:endParaRPr lang="zh-TW" altLang="en-US"/>
          </a:p>
        </p:txBody>
      </p:sp>
    </p:spTree>
    <p:extLst>
      <p:ext uri="{BB962C8B-B14F-4D97-AF65-F5344CB8AC3E}">
        <p14:creationId xmlns:p14="http://schemas.microsoft.com/office/powerpoint/2010/main" val="3969271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與近年</a:t>
            </a:r>
            <a:r>
              <a:rPr lang="zh-TW" altLang="en-US" dirty="0"/>
              <a:t>頻率可重構</a:t>
            </a:r>
            <a:r>
              <a:rPr lang="zh-TW" altLang="zh-TW" dirty="0"/>
              <a:t>天線</a:t>
            </a:r>
            <a:r>
              <a:rPr lang="zh-TW" altLang="en-US" dirty="0"/>
              <a:t>研究進行</a:t>
            </a:r>
            <a:r>
              <a:rPr lang="zh-TW" altLang="zh-TW" dirty="0"/>
              <a:t>比較</a:t>
            </a:r>
            <a:endParaRPr lang="en-US" altLang="zh-TW" dirty="0"/>
          </a:p>
          <a:p>
            <a:r>
              <a:rPr lang="zh-TW" altLang="zh-TW" sz="1200" kern="1200" dirty="0">
                <a:solidFill>
                  <a:schemeClr val="tx1"/>
                </a:solidFill>
                <a:effectLst/>
                <a:latin typeface="+mn-lt"/>
                <a:ea typeface="+mn-ea"/>
                <a:cs typeface="+mn-cs"/>
              </a:rPr>
              <a:t>可以觀察到跟</a:t>
            </a:r>
            <a:r>
              <a:rPr lang="en-US" altLang="zh-TW" sz="1200" kern="1200" dirty="0">
                <a:solidFill>
                  <a:schemeClr val="tx1"/>
                </a:solidFill>
                <a:effectLst/>
                <a:latin typeface="+mn-lt"/>
                <a:ea typeface="+mn-ea"/>
                <a:cs typeface="+mn-cs"/>
              </a:rPr>
              <a:t>[8, 45]</a:t>
            </a:r>
            <a:r>
              <a:rPr lang="zh-TW" altLang="zh-TW" sz="1200" kern="1200" dirty="0">
                <a:solidFill>
                  <a:schemeClr val="tx1"/>
                </a:solidFill>
                <a:effectLst/>
                <a:latin typeface="+mn-lt"/>
                <a:ea typeface="+mn-ea"/>
                <a:cs typeface="+mn-cs"/>
              </a:rPr>
              <a:t>採用的</a:t>
            </a:r>
            <a:r>
              <a:rPr lang="en-US" altLang="zh-TW" sz="1200" kern="1200" dirty="0">
                <a:solidFill>
                  <a:schemeClr val="tx1"/>
                </a:solidFill>
                <a:effectLst/>
                <a:latin typeface="+mn-lt"/>
                <a:ea typeface="+mn-ea"/>
                <a:cs typeface="+mn-cs"/>
              </a:rPr>
              <a:t>RT5880</a:t>
            </a:r>
            <a:r>
              <a:rPr lang="zh-TW" altLang="zh-TW" sz="1200" kern="1200" dirty="0">
                <a:solidFill>
                  <a:schemeClr val="tx1"/>
                </a:solidFill>
                <a:effectLst/>
                <a:latin typeface="+mn-lt"/>
                <a:ea typeface="+mn-ea"/>
                <a:cs typeface="+mn-cs"/>
              </a:rPr>
              <a:t>基板相比，採用低成本的</a:t>
            </a:r>
            <a:r>
              <a:rPr lang="en-US" altLang="zh-TW" sz="1200" kern="1200" dirty="0">
                <a:solidFill>
                  <a:schemeClr val="tx1"/>
                </a:solidFill>
                <a:effectLst/>
                <a:latin typeface="+mn-lt"/>
                <a:ea typeface="+mn-ea"/>
                <a:cs typeface="+mn-cs"/>
              </a:rPr>
              <a:t>FR4</a:t>
            </a:r>
            <a:r>
              <a:rPr lang="zh-TW" altLang="zh-TW" sz="1200" kern="1200" dirty="0">
                <a:solidFill>
                  <a:schemeClr val="tx1"/>
                </a:solidFill>
                <a:effectLst/>
                <a:latin typeface="+mn-lt"/>
                <a:ea typeface="+mn-ea"/>
                <a:cs typeface="+mn-cs"/>
              </a:rPr>
              <a:t>基板也可以有相似的頻段控制與天線增益。與</a:t>
            </a:r>
            <a:r>
              <a:rPr lang="en-US" altLang="zh-TW" sz="1200" kern="1200" dirty="0">
                <a:solidFill>
                  <a:schemeClr val="tx1"/>
                </a:solidFill>
                <a:effectLst/>
                <a:latin typeface="+mn-lt"/>
                <a:ea typeface="+mn-ea"/>
                <a:cs typeface="+mn-cs"/>
              </a:rPr>
              <a:t>[9, 46, 47]</a:t>
            </a:r>
            <a:r>
              <a:rPr lang="zh-TW" altLang="zh-TW" sz="1200" kern="1200" dirty="0">
                <a:solidFill>
                  <a:schemeClr val="tx1"/>
                </a:solidFill>
                <a:effectLst/>
                <a:latin typeface="+mn-lt"/>
                <a:ea typeface="+mn-ea"/>
                <a:cs typeface="+mn-cs"/>
              </a:rPr>
              <a:t>中設計的天線相比，所提議的天線能產生較高的天線增益。</a:t>
            </a:r>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19</a:t>
            </a:fld>
            <a:endParaRPr lang="zh-TW" altLang="en-US"/>
          </a:p>
        </p:txBody>
      </p:sp>
    </p:spTree>
    <p:extLst>
      <p:ext uri="{BB962C8B-B14F-4D97-AF65-F5344CB8AC3E}">
        <p14:creationId xmlns:p14="http://schemas.microsoft.com/office/powerpoint/2010/main" val="1664124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Vivaldi</a:t>
            </a:r>
            <a:r>
              <a:rPr lang="zh-TW" altLang="zh-TW" dirty="0"/>
              <a:t>天線</a:t>
            </a:r>
            <a:r>
              <a:rPr lang="zh-TW" altLang="en-US" dirty="0"/>
              <a:t>，可以透過</a:t>
            </a:r>
            <a:r>
              <a:rPr lang="en-US" altLang="zh-TW" dirty="0"/>
              <a:t>3.1~3.2</a:t>
            </a:r>
            <a:r>
              <a:rPr lang="zh-TW" altLang="en-US" dirty="0"/>
              <a:t>算出曲線率</a:t>
            </a:r>
            <a:r>
              <a:rPr lang="en-US" altLang="zh-TW" dirty="0"/>
              <a:t>(Y)</a:t>
            </a:r>
            <a:r>
              <a:rPr lang="zh-TW" altLang="en-US" dirty="0"/>
              <a:t>與開口率</a:t>
            </a:r>
            <a:r>
              <a:rPr lang="en-US" altLang="zh-TW" dirty="0"/>
              <a:t>(R)</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並透過電磁模擬設計在毫米波頻段</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而三種</a:t>
            </a:r>
            <a:r>
              <a:rPr lang="zh-TW" altLang="zh-TW" dirty="0"/>
              <a:t>不同曲線</a:t>
            </a:r>
            <a:r>
              <a:rPr lang="zh-TW" altLang="en-US" dirty="0"/>
              <a:t>變化，可改變天線頻段範圍</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其中</a:t>
            </a:r>
            <a:r>
              <a:rPr lang="en-US" altLang="zh-TW" dirty="0"/>
              <a:t>1-3</a:t>
            </a:r>
            <a:r>
              <a:rPr lang="zh-TW" altLang="en-US" dirty="0"/>
              <a:t>可以證實公式</a:t>
            </a:r>
            <a:r>
              <a:rPr lang="en-US" altLang="zh-TW" dirty="0"/>
              <a:t>3.4</a:t>
            </a:r>
            <a:r>
              <a:rPr lang="zh-TW" altLang="en-US" dirty="0"/>
              <a:t>，開口越大截止頻率越低</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但為了後續可重構天線設計，選擇反射係數較低的</a:t>
            </a:r>
            <a:r>
              <a:rPr lang="en-US" altLang="zh-TW" dirty="0"/>
              <a:t>1-2</a:t>
            </a:r>
            <a:r>
              <a:rPr lang="zh-TW" altLang="en-US" dirty="0"/>
              <a:t>，使得後續設計不會容易影響頻段的改變</a:t>
            </a:r>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23</a:t>
            </a:fld>
            <a:endParaRPr lang="zh-TW" altLang="en-US"/>
          </a:p>
        </p:txBody>
      </p:sp>
    </p:spTree>
    <p:extLst>
      <p:ext uri="{BB962C8B-B14F-4D97-AF65-F5344CB8AC3E}">
        <p14:creationId xmlns:p14="http://schemas.microsoft.com/office/powerpoint/2010/main" val="2213311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引入矩形槽時，有助於增強輻射，從而顯著提高增益</a:t>
            </a:r>
            <a:endParaRPr lang="zh-TW" altLang="en-US" dirty="0"/>
          </a:p>
          <a:p>
            <a:r>
              <a:rPr lang="zh-TW" altLang="en-US" dirty="0"/>
              <a:t>可以從這三個看出 當矩形槽越多增益在</a:t>
            </a:r>
            <a:r>
              <a:rPr lang="en-US" altLang="zh-TW" dirty="0"/>
              <a:t>38-39</a:t>
            </a:r>
            <a:r>
              <a:rPr lang="zh-TW" altLang="en-US" dirty="0"/>
              <a:t>有明顯的增加</a:t>
            </a:r>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24</a:t>
            </a:fld>
            <a:endParaRPr lang="zh-TW" altLang="en-US"/>
          </a:p>
        </p:txBody>
      </p:sp>
    </p:spTree>
    <p:extLst>
      <p:ext uri="{BB962C8B-B14F-4D97-AF65-F5344CB8AC3E}">
        <p14:creationId xmlns:p14="http://schemas.microsoft.com/office/powerpoint/2010/main" val="1802407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1</a:t>
            </a:fld>
            <a:endParaRPr lang="zh-TW" altLang="en-US"/>
          </a:p>
        </p:txBody>
      </p:sp>
    </p:spTree>
    <p:extLst>
      <p:ext uri="{BB962C8B-B14F-4D97-AF65-F5344CB8AC3E}">
        <p14:creationId xmlns:p14="http://schemas.microsoft.com/office/powerpoint/2010/main" val="3270160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背地結構設計是為了讓頻段更穩定，</a:t>
            </a:r>
            <a:r>
              <a:rPr lang="zh-TW" altLang="zh-TW" dirty="0"/>
              <a:t>之後在做可重構設計時，連接</a:t>
            </a:r>
            <a:r>
              <a:rPr lang="en-US" altLang="zh-TW" dirty="0"/>
              <a:t>PIN</a:t>
            </a:r>
            <a:r>
              <a:rPr lang="zh-TW" altLang="zh-TW" dirty="0"/>
              <a:t>二極體會更加穩定，</a:t>
            </a:r>
            <a:r>
              <a:rPr lang="zh-TW" altLang="en-US" dirty="0"/>
              <a:t>可以</a:t>
            </a:r>
            <a:r>
              <a:rPr lang="zh-TW" altLang="zh-TW" dirty="0"/>
              <a:t>在不同模式下</a:t>
            </a:r>
            <a:r>
              <a:rPr lang="zh-TW" altLang="en-US" dirty="0"/>
              <a:t>操作</a:t>
            </a:r>
            <a:r>
              <a:rPr lang="zh-TW" altLang="zh-TW" dirty="0"/>
              <a:t>且不</a:t>
            </a:r>
            <a:r>
              <a:rPr lang="zh-TW" altLang="en-US" dirty="0"/>
              <a:t>產生</a:t>
            </a:r>
            <a:r>
              <a:rPr lang="zh-TW" altLang="zh-TW" dirty="0"/>
              <a:t>嚴重</a:t>
            </a:r>
            <a:r>
              <a:rPr lang="zh-TW" altLang="en-US" dirty="0"/>
              <a:t>的</a:t>
            </a:r>
            <a:r>
              <a:rPr lang="zh-TW" altLang="zh-TW" dirty="0"/>
              <a:t>頻偏。</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也可以使頻段增益均能維持在</a:t>
            </a:r>
            <a:r>
              <a:rPr lang="en-US" altLang="zh-TW" dirty="0"/>
              <a:t>8dBi</a:t>
            </a:r>
            <a:r>
              <a:rPr lang="zh-TW" altLang="en-US" dirty="0"/>
              <a:t>以上</a:t>
            </a:r>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25</a:t>
            </a:fld>
            <a:endParaRPr lang="zh-TW" altLang="en-US"/>
          </a:p>
        </p:txBody>
      </p:sp>
    </p:spTree>
    <p:extLst>
      <p:ext uri="{BB962C8B-B14F-4D97-AF65-F5344CB8AC3E}">
        <p14:creationId xmlns:p14="http://schemas.microsoft.com/office/powerpoint/2010/main" val="2625519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接地導通孔</a:t>
            </a:r>
            <a:r>
              <a:rPr lang="en-US" altLang="zh-TW" dirty="0"/>
              <a:t>(VIA)</a:t>
            </a:r>
            <a:r>
              <a:rPr lang="zh-TW" altLang="zh-TW" dirty="0"/>
              <a:t>被加入到天線中以增強天線增益</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可以使</a:t>
            </a:r>
            <a:r>
              <a:rPr lang="en-US" altLang="zh-TW" dirty="0"/>
              <a:t>38-39</a:t>
            </a:r>
            <a:r>
              <a:rPr lang="zh-TW" altLang="en-US" dirty="0"/>
              <a:t>頻段增益提高</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26</a:t>
            </a:fld>
            <a:endParaRPr lang="zh-TW" altLang="en-US"/>
          </a:p>
        </p:txBody>
      </p:sp>
    </p:spTree>
    <p:extLst>
      <p:ext uri="{BB962C8B-B14F-4D97-AF65-F5344CB8AC3E}">
        <p14:creationId xmlns:p14="http://schemas.microsoft.com/office/powerpoint/2010/main" val="486660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由一個中央圓形貼片和四個相同天線組成</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天線透過</a:t>
            </a:r>
            <a:r>
              <a:rPr lang="en-US" altLang="zh-TW" dirty="0"/>
              <a:t>4</a:t>
            </a:r>
            <a:r>
              <a:rPr lang="zh-TW" altLang="en-US" dirty="0"/>
              <a:t>個開關進行控制波束方向，可組成</a:t>
            </a:r>
            <a:r>
              <a:rPr lang="en-US" altLang="zh-TW" dirty="0"/>
              <a:t>15</a:t>
            </a:r>
            <a:r>
              <a:rPr lang="zh-TW" altLang="en-US" dirty="0"/>
              <a:t>種狀態，而因為天線為對稱結構，故可選</a:t>
            </a:r>
            <a:r>
              <a:rPr lang="en-US" altLang="zh-TW" dirty="0"/>
              <a:t>1</a:t>
            </a:r>
            <a:r>
              <a:rPr lang="zh-TW" altLang="en-US" dirty="0"/>
              <a:t>開，</a:t>
            </a:r>
            <a:r>
              <a:rPr lang="en-US" altLang="zh-TW" dirty="0"/>
              <a:t>2</a:t>
            </a:r>
            <a:r>
              <a:rPr lang="zh-TW" altLang="en-US" dirty="0"/>
              <a:t>開，</a:t>
            </a:r>
            <a:r>
              <a:rPr lang="en-US" altLang="zh-TW" dirty="0"/>
              <a:t>3</a:t>
            </a:r>
            <a:r>
              <a:rPr lang="zh-TW" altLang="en-US" dirty="0"/>
              <a:t>開，全開</a:t>
            </a:r>
            <a:r>
              <a:rPr lang="en-US" altLang="zh-TW" dirty="0"/>
              <a:t>(4</a:t>
            </a:r>
            <a:r>
              <a:rPr lang="zh-TW" altLang="en-US" dirty="0"/>
              <a:t>開</a:t>
            </a:r>
            <a:r>
              <a:rPr lang="en-US" altLang="zh-TW" dirty="0"/>
              <a:t>)</a:t>
            </a:r>
            <a:r>
              <a:rPr lang="zh-TW" altLang="en-US" dirty="0"/>
              <a:t>，在</a:t>
            </a:r>
            <a:r>
              <a:rPr lang="en-US" altLang="zh-TW" dirty="0"/>
              <a:t>2</a:t>
            </a:r>
            <a:r>
              <a:rPr lang="zh-TW" altLang="en-US" dirty="0"/>
              <a:t>開有相鄰跟非相鄰的狀態，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共</a:t>
            </a:r>
            <a:r>
              <a:rPr lang="en-US" altLang="zh-TW" dirty="0"/>
              <a:t>5</a:t>
            </a:r>
            <a:r>
              <a:rPr lang="zh-TW" altLang="zh-TW" dirty="0"/>
              <a:t>種狀態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模擬得出</a:t>
            </a:r>
            <a:r>
              <a:rPr lang="zh-TW" altLang="zh-TW" dirty="0"/>
              <a:t>在</a:t>
            </a:r>
            <a:r>
              <a:rPr lang="en-US" altLang="zh-TW" dirty="0"/>
              <a:t>37 GHz</a:t>
            </a:r>
            <a:r>
              <a:rPr lang="zh-TW" altLang="zh-TW" dirty="0"/>
              <a:t>至</a:t>
            </a:r>
            <a:r>
              <a:rPr lang="en-US" altLang="zh-TW" dirty="0"/>
              <a:t>40 GHz</a:t>
            </a:r>
            <a:r>
              <a:rPr lang="zh-TW" altLang="en-US" dirty="0"/>
              <a:t>頻段的</a:t>
            </a:r>
            <a:r>
              <a:rPr lang="zh-TW" altLang="zh-TW" dirty="0"/>
              <a:t>反射係數均小於</a:t>
            </a:r>
            <a:r>
              <a:rPr lang="en-US" altLang="zh-TW" dirty="0"/>
              <a:t>-10 dB</a:t>
            </a:r>
            <a:r>
              <a:rPr lang="zh-TW" altLang="zh-TW" dirty="0"/>
              <a:t>，涵蓋了</a:t>
            </a:r>
            <a:r>
              <a:rPr lang="en-US" altLang="zh-TW" dirty="0"/>
              <a:t>5G n260</a:t>
            </a:r>
            <a:r>
              <a:rPr lang="zh-TW" altLang="zh-TW" dirty="0"/>
              <a:t>的頻段。</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另外可從史密斯圖看出，組抗匹配不管在哪個模式都可以聚焦在</a:t>
            </a:r>
            <a:r>
              <a:rPr lang="en-US" altLang="zh-TW" dirty="0"/>
              <a:t>VSWR(2</a:t>
            </a:r>
            <a:r>
              <a:rPr lang="zh-TW" altLang="en-US" dirty="0"/>
              <a:t>：</a:t>
            </a:r>
            <a:r>
              <a:rPr lang="en-US" altLang="zh-TW" dirty="0"/>
              <a:t>1)</a:t>
            </a:r>
            <a:r>
              <a:rPr lang="zh-TW" altLang="en-US" dirty="0"/>
              <a:t>，證明天線在五種狀態下並不會因為模式的切換造成頻段無法正常使用。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27</a:t>
            </a:fld>
            <a:endParaRPr lang="zh-TW" altLang="en-US"/>
          </a:p>
        </p:txBody>
      </p:sp>
    </p:spTree>
    <p:extLst>
      <p:ext uri="{BB962C8B-B14F-4D97-AF65-F5344CB8AC3E}">
        <p14:creationId xmlns:p14="http://schemas.microsoft.com/office/powerpoint/2010/main" val="1214113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dirty="0"/>
                  <a:t>採用</a:t>
                </a:r>
                <a:r>
                  <a:rPr lang="en-US" altLang="zh-TW" dirty="0"/>
                  <a:t>Rogers RT5880</a:t>
                </a:r>
                <a:r>
                  <a:rPr lang="zh-TW" altLang="zh-TW" dirty="0"/>
                  <a:t>基板</a:t>
                </a:r>
                <a:r>
                  <a:rPr lang="zh-TW" altLang="en-US" dirty="0"/>
                  <a:t>，</a:t>
                </a:r>
                <a:r>
                  <a:rPr lang="zh-TW" altLang="zh-TW" dirty="0"/>
                  <a:t>介電常數 </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𝜀</m:t>
                        </m:r>
                      </m:e>
                      <m:sub>
                        <m:r>
                          <a:rPr lang="en-US" altLang="zh-TW" i="1">
                            <a:latin typeface="Cambria Math" panose="02040503050406030204" pitchFamily="18" charset="0"/>
                          </a:rPr>
                          <m:t>𝑟</m:t>
                        </m:r>
                      </m:sub>
                    </m:sSub>
                    <m:r>
                      <a:rPr lang="en-US" altLang="zh-TW" i="1">
                        <a:latin typeface="Cambria Math" panose="02040503050406030204" pitchFamily="18" charset="0"/>
                      </a:rPr>
                      <m:t>=2.2</m:t>
                    </m:r>
                  </m:oMath>
                </a14:m>
                <a:r>
                  <a:rPr lang="zh-TW" altLang="zh-TW" dirty="0"/>
                  <a:t>，損耗角正切 </a:t>
                </a:r>
                <a14:m>
                  <m:oMath xmlns:m="http://schemas.openxmlformats.org/officeDocument/2006/math">
                    <m:func>
                      <m:funcPr>
                        <m:ctrlPr>
                          <a:rPr lang="zh-TW"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en-US" altLang="zh-TW" i="1">
                            <a:latin typeface="Cambria Math" panose="02040503050406030204" pitchFamily="18" charset="0"/>
                          </a:rPr>
                          <m:t>𝛿</m:t>
                        </m:r>
                        <m:r>
                          <a:rPr lang="en-US" altLang="zh-TW" i="1">
                            <a:latin typeface="Cambria Math" panose="02040503050406030204" pitchFamily="18" charset="0"/>
                          </a:rPr>
                          <m:t>=0.0009</m:t>
                        </m:r>
                      </m:e>
                    </m:func>
                  </m:oMath>
                </a14:m>
                <a:r>
                  <a:rPr lang="zh-TW" altLang="zh-TW" dirty="0"/>
                  <a:t>，厚度為</a:t>
                </a:r>
                <a:r>
                  <a:rPr lang="en-US" altLang="zh-TW" dirty="0"/>
                  <a:t>0.254 mm</a:t>
                </a:r>
              </a:p>
              <a:p>
                <a:r>
                  <a:rPr lang="zh-TW" altLang="en-US" dirty="0"/>
                  <a:t>基板尺寸：</a:t>
                </a:r>
                <a:r>
                  <a:rPr lang="en-US" altLang="zh-TW" dirty="0"/>
                  <a:t>45mm</a:t>
                </a:r>
                <a:r>
                  <a:rPr lang="zh-TW" altLang="en-US" dirty="0"/>
                  <a:t> </a:t>
                </a:r>
                <a:r>
                  <a:rPr lang="en-US" altLang="zh-TW" dirty="0"/>
                  <a:t>×</a:t>
                </a:r>
                <a:r>
                  <a:rPr lang="zh-TW" altLang="en-US" dirty="0"/>
                  <a:t> </a:t>
                </a:r>
                <a:r>
                  <a:rPr lang="en-US" altLang="zh-TW" dirty="0"/>
                  <a:t>45mm × 0.254mm</a:t>
                </a:r>
              </a:p>
              <a:p>
                <a:r>
                  <a:rPr lang="zh-TW" altLang="en-US" dirty="0"/>
                  <a:t>這邊透過微帶線代替開關分別實作出</a:t>
                </a:r>
                <a:r>
                  <a:rPr lang="en-US" altLang="zh-TW" dirty="0"/>
                  <a:t>5</a:t>
                </a:r>
                <a:r>
                  <a:rPr lang="zh-TW" altLang="en-US" dirty="0"/>
                  <a:t>種狀態的天線，</a:t>
                </a:r>
                <a:endParaRPr lang="en-US" altLang="zh-TW" dirty="0"/>
              </a:p>
              <a:p>
                <a:r>
                  <a:rPr lang="zh-TW" altLang="en-US" dirty="0"/>
                  <a:t>並</a:t>
                </a:r>
                <a:r>
                  <a:rPr lang="zh-TW" altLang="zh-TW" dirty="0"/>
                  <a:t>使用</a:t>
                </a:r>
                <a:r>
                  <a:rPr lang="en-US" altLang="zh-TW" dirty="0"/>
                  <a:t>Agilent PNA N5227A</a:t>
                </a:r>
                <a:r>
                  <a:rPr lang="zh-TW" altLang="zh-TW" dirty="0"/>
                  <a:t>網路分析儀</a:t>
                </a:r>
                <a:r>
                  <a:rPr lang="zh-TW" altLang="en-US" dirty="0"/>
                  <a:t>量測反射係數和</a:t>
                </a:r>
                <a:r>
                  <a:rPr lang="en-US" altLang="zh-TW" dirty="0"/>
                  <a:t>MW6</a:t>
                </a:r>
                <a:r>
                  <a:rPr lang="zh-TW" altLang="en-US" dirty="0"/>
                  <a:t>毫米波無反射室量測天線場型</a:t>
                </a:r>
              </a:p>
              <a:p>
                <a:endParaRPr lang="zh-TW" altLang="en-US" dirty="0"/>
              </a:p>
            </p:txBody>
          </p:sp>
        </mc:Choice>
        <mc:Fallback xmlns="">
          <p:sp>
            <p:nvSpPr>
              <p:cNvPr id="3" name="備忘稿版面配置區 2"/>
              <p:cNvSpPr>
                <a:spLocks noGrp="1"/>
              </p:cNvSpPr>
              <p:nvPr>
                <p:ph type="body" idx="1"/>
              </p:nvPr>
            </p:nvSpPr>
            <p:spPr/>
            <p:txBody>
              <a:bodyPr/>
              <a:lstStyle/>
              <a:p>
                <a:r>
                  <a:rPr lang="zh-TW" altLang="zh-TW" dirty="0"/>
                  <a:t>採用</a:t>
                </a:r>
                <a:r>
                  <a:rPr lang="en-US" altLang="zh-TW" dirty="0"/>
                  <a:t>Rogers RT5880</a:t>
                </a:r>
                <a:r>
                  <a:rPr lang="zh-TW" altLang="zh-TW" dirty="0"/>
                  <a:t>基板</a:t>
                </a:r>
                <a:r>
                  <a:rPr lang="zh-TW" altLang="en-US" dirty="0"/>
                  <a:t>，</a:t>
                </a:r>
                <a:r>
                  <a:rPr lang="zh-TW" altLang="zh-TW" dirty="0"/>
                  <a:t>介電常數 </a:t>
                </a:r>
                <a:r>
                  <a:rPr lang="en-US" altLang="zh-TW" i="0">
                    <a:latin typeface="Cambria Math" panose="02040503050406030204" pitchFamily="18" charset="0"/>
                  </a:rPr>
                  <a:t>𝜀</a:t>
                </a:r>
                <a:r>
                  <a:rPr lang="zh-TW" altLang="zh-TW" i="0">
                    <a:latin typeface="Cambria Math" panose="02040503050406030204" pitchFamily="18" charset="0"/>
                  </a:rPr>
                  <a:t>_</a:t>
                </a:r>
                <a:r>
                  <a:rPr lang="en-US" altLang="zh-TW" i="0">
                    <a:latin typeface="Cambria Math" panose="02040503050406030204" pitchFamily="18" charset="0"/>
                  </a:rPr>
                  <a:t>𝑟=2.2</a:t>
                </a:r>
                <a:r>
                  <a:rPr lang="zh-TW" altLang="zh-TW" dirty="0"/>
                  <a:t>，損耗角正切 </a:t>
                </a:r>
                <a:r>
                  <a:rPr lang="en-US" altLang="zh-TW" i="0">
                    <a:latin typeface="Cambria Math" panose="02040503050406030204" pitchFamily="18" charset="0"/>
                  </a:rPr>
                  <a:t>tan</a:t>
                </a:r>
                <a:r>
                  <a:rPr lang="zh-TW" altLang="zh-TW" i="0">
                    <a:latin typeface="Cambria Math" panose="02040503050406030204" pitchFamily="18" charset="0"/>
                  </a:rPr>
                  <a:t>⁡〖</a:t>
                </a:r>
                <a:r>
                  <a:rPr lang="en-US" altLang="zh-TW" i="0">
                    <a:latin typeface="Cambria Math" panose="02040503050406030204" pitchFamily="18" charset="0"/>
                  </a:rPr>
                  <a:t>𝛿=0.0009</a:t>
                </a:r>
                <a:r>
                  <a:rPr lang="zh-TW" altLang="zh-TW" i="0">
                    <a:latin typeface="Cambria Math" panose="02040503050406030204" pitchFamily="18" charset="0"/>
                  </a:rPr>
                  <a:t>〗</a:t>
                </a:r>
                <a:r>
                  <a:rPr lang="zh-TW" altLang="zh-TW" dirty="0"/>
                  <a:t>，厚度為</a:t>
                </a:r>
                <a:r>
                  <a:rPr lang="en-US" altLang="zh-TW" dirty="0"/>
                  <a:t>0.254 mm</a:t>
                </a:r>
              </a:p>
              <a:p>
                <a:r>
                  <a:rPr lang="zh-TW" altLang="en-US" dirty="0"/>
                  <a:t>基板尺寸：</a:t>
                </a:r>
                <a:r>
                  <a:rPr lang="en-US" altLang="zh-TW" dirty="0"/>
                  <a:t>45mm</a:t>
                </a:r>
                <a:r>
                  <a:rPr lang="zh-TW" altLang="en-US" dirty="0"/>
                  <a:t> </a:t>
                </a:r>
                <a:r>
                  <a:rPr lang="en-US" altLang="zh-TW" dirty="0"/>
                  <a:t>×</a:t>
                </a:r>
                <a:r>
                  <a:rPr lang="zh-TW" altLang="en-US" dirty="0"/>
                  <a:t> </a:t>
                </a:r>
                <a:r>
                  <a:rPr lang="en-US" altLang="zh-TW" dirty="0"/>
                  <a:t>45mm × 0.254mm</a:t>
                </a:r>
              </a:p>
              <a:p>
                <a:r>
                  <a:rPr lang="zh-TW" altLang="zh-TW" dirty="0"/>
                  <a:t>使用</a:t>
                </a:r>
                <a:r>
                  <a:rPr lang="en-US" altLang="zh-TW" dirty="0"/>
                  <a:t>Agilent PNA N5227A</a:t>
                </a:r>
                <a:r>
                  <a:rPr lang="zh-TW" altLang="zh-TW" dirty="0"/>
                  <a:t>網路分析儀</a:t>
                </a:r>
                <a:r>
                  <a:rPr lang="zh-TW" altLang="en-US" dirty="0"/>
                  <a:t>量測天線</a:t>
                </a:r>
                <a:r>
                  <a:rPr lang="en-US" altLang="zh-TW" dirty="0"/>
                  <a:t>S11</a:t>
                </a:r>
              </a:p>
              <a:p>
                <a:r>
                  <a:rPr lang="zh-TW" altLang="en-US" dirty="0"/>
                  <a:t>使用</a:t>
                </a:r>
                <a:r>
                  <a:rPr lang="en-US" altLang="zh-TW" dirty="0"/>
                  <a:t>MW6</a:t>
                </a:r>
                <a:r>
                  <a:rPr lang="zh-TW" altLang="en-US" dirty="0"/>
                  <a:t>毫米波無反射室量測天線場型</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F4BDD486-6A66-47F8-88EE-6A5C929488EE}" type="slidenum">
              <a:rPr lang="zh-TW" altLang="en-US" smtClean="0"/>
              <a:t>28</a:t>
            </a:fld>
            <a:endParaRPr lang="zh-TW" altLang="en-US"/>
          </a:p>
        </p:txBody>
      </p:sp>
    </p:spTree>
    <p:extLst>
      <p:ext uri="{BB962C8B-B14F-4D97-AF65-F5344CB8AC3E}">
        <p14:creationId xmlns:p14="http://schemas.microsoft.com/office/powerpoint/2010/main" val="588950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目標頻帶之</a:t>
            </a:r>
            <a:r>
              <a:rPr lang="en-US" altLang="zh-TW" dirty="0"/>
              <a:t>S</a:t>
            </a:r>
            <a:r>
              <a:rPr lang="en-US" altLang="zh-TW" baseline="-25000" dirty="0"/>
              <a:t>11</a:t>
            </a:r>
            <a:r>
              <a:rPr lang="zh-TW" altLang="en-US" dirty="0"/>
              <a:t>都達到</a:t>
            </a:r>
            <a:r>
              <a:rPr lang="en-US" altLang="zh-TW" dirty="0"/>
              <a:t>-10dB</a:t>
            </a:r>
            <a:r>
              <a:rPr lang="zh-TW" altLang="en-US" dirty="0"/>
              <a:t>以下</a:t>
            </a:r>
            <a:endParaRPr lang="en-US" altLang="zh-TW" dirty="0"/>
          </a:p>
          <a:p>
            <a:r>
              <a:rPr lang="en-US" altLang="zh-TW" dirty="0"/>
              <a:t>5</a:t>
            </a:r>
            <a:r>
              <a:rPr lang="zh-TW" altLang="en-US" dirty="0"/>
              <a:t>種模式的反射係數，模擬與量測趨勢都蠻一致的，</a:t>
            </a:r>
            <a:endParaRPr lang="en-US" altLang="zh-TW" dirty="0"/>
          </a:p>
          <a:p>
            <a:r>
              <a:rPr lang="zh-TW" altLang="en-US" dirty="0"/>
              <a:t>在狀態</a:t>
            </a:r>
            <a:r>
              <a:rPr lang="en-US" altLang="zh-TW" dirty="0"/>
              <a:t>5</a:t>
            </a:r>
            <a:r>
              <a:rPr lang="zh-TW" altLang="en-US" dirty="0"/>
              <a:t>、狀態</a:t>
            </a:r>
            <a:r>
              <a:rPr lang="en-US" altLang="zh-TW" dirty="0"/>
              <a:t>7</a:t>
            </a:r>
            <a:r>
              <a:rPr lang="zh-TW" altLang="en-US" dirty="0"/>
              <a:t>、狀態</a:t>
            </a:r>
            <a:r>
              <a:rPr lang="en-US" altLang="zh-TW" dirty="0"/>
              <a:t>15</a:t>
            </a:r>
            <a:r>
              <a:rPr lang="zh-TW" altLang="en-US" dirty="0"/>
              <a:t>雖然有產生一些頻偏，可能是接頭聯接的匹配造成的誤差</a:t>
            </a:r>
            <a:endParaRPr lang="en-US" altLang="zh-TW" dirty="0"/>
          </a:p>
          <a:p>
            <a:r>
              <a:rPr lang="zh-TW" altLang="en-US" dirty="0"/>
              <a:t>但趨勢是蠻一致的</a:t>
            </a:r>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29</a:t>
            </a:fld>
            <a:endParaRPr lang="zh-TW" altLang="en-US"/>
          </a:p>
        </p:txBody>
      </p:sp>
    </p:spTree>
    <p:extLst>
      <p:ext uri="{BB962C8B-B14F-4D97-AF65-F5344CB8AC3E}">
        <p14:creationId xmlns:p14="http://schemas.microsoft.com/office/powerpoint/2010/main" val="1408794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天現場型在</a:t>
            </a:r>
            <a:r>
              <a:rPr lang="en-US" altLang="zh-TW" dirty="0"/>
              <a:t>5</a:t>
            </a:r>
            <a:r>
              <a:rPr lang="zh-TW" altLang="en-US" dirty="0"/>
              <a:t>種狀態下的模擬與量測都蠻一致的，</a:t>
            </a:r>
            <a:endParaRPr lang="en-US" altLang="zh-TW" dirty="0"/>
          </a:p>
          <a:p>
            <a:r>
              <a:rPr lang="zh-TW" altLang="en-US" dirty="0"/>
              <a:t>對於波束均符合各狀態所需呈現的方向性</a:t>
            </a:r>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30</a:t>
            </a:fld>
            <a:endParaRPr lang="zh-TW" altLang="en-US"/>
          </a:p>
        </p:txBody>
      </p:sp>
    </p:spTree>
    <p:extLst>
      <p:ext uri="{BB962C8B-B14F-4D97-AF65-F5344CB8AC3E}">
        <p14:creationId xmlns:p14="http://schemas.microsoft.com/office/powerpoint/2010/main" val="1671853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在只有一支天線被使用的狀態</a:t>
            </a:r>
            <a:r>
              <a:rPr lang="en-US" altLang="zh-TW" dirty="0"/>
              <a:t>1</a:t>
            </a:r>
            <a:r>
              <a:rPr lang="zh-TW" altLang="en-US" dirty="0"/>
              <a:t>，天線增益可達到</a:t>
            </a:r>
            <a:r>
              <a:rPr lang="en-US" altLang="zh-TW" dirty="0"/>
              <a:t>10dBi</a:t>
            </a:r>
            <a:r>
              <a:rPr lang="zh-TW" altLang="en-US" dirty="0"/>
              <a:t>的高增益</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而天線在</a:t>
            </a:r>
            <a:r>
              <a:rPr lang="en-US" altLang="zh-TW" dirty="0"/>
              <a:t>5</a:t>
            </a:r>
            <a:r>
              <a:rPr lang="zh-TW" altLang="en-US" dirty="0"/>
              <a:t>種狀態下增益均能大到</a:t>
            </a:r>
            <a:r>
              <a:rPr lang="en-US" altLang="zh-TW" dirty="0"/>
              <a:t>5dBi</a:t>
            </a:r>
            <a:r>
              <a:rPr lang="zh-TW" altLang="en-US" dirty="0"/>
              <a:t>以上，呈現不錯的結果。</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31</a:t>
            </a:fld>
            <a:endParaRPr lang="zh-TW" altLang="en-US"/>
          </a:p>
        </p:txBody>
      </p:sp>
    </p:spTree>
    <p:extLst>
      <p:ext uri="{BB962C8B-B14F-4D97-AF65-F5344CB8AC3E}">
        <p14:creationId xmlns:p14="http://schemas.microsoft.com/office/powerpoint/2010/main" val="1258504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文獻中，大多都是在一個狀態下朝向單一方向，這樣在單一天線下可以比</a:t>
            </a:r>
            <a:r>
              <a:rPr lang="en-US" altLang="zh-TW" dirty="0"/>
              <a:t>[70,71,73,74,75]</a:t>
            </a:r>
            <a:r>
              <a:rPr lang="zh-TW" altLang="en-US" dirty="0"/>
              <a:t>有較大的增益</a:t>
            </a:r>
            <a:endParaRPr lang="en-US" altLang="zh-TW" dirty="0"/>
          </a:p>
          <a:p>
            <a:r>
              <a:rPr lang="zh-TW" altLang="en-US" dirty="0"/>
              <a:t>另外也可以擁有較多的波束方向控制。</a:t>
            </a:r>
            <a:endParaRPr lang="en-US" altLang="zh-TW"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32</a:t>
            </a:fld>
            <a:endParaRPr lang="zh-TW" altLang="en-US"/>
          </a:p>
        </p:txBody>
      </p:sp>
    </p:spTree>
    <p:extLst>
      <p:ext uri="{BB962C8B-B14F-4D97-AF65-F5344CB8AC3E}">
        <p14:creationId xmlns:p14="http://schemas.microsoft.com/office/powerpoint/2010/main" val="2736310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ICNIRP</a:t>
                </a:r>
                <a:r>
                  <a:rPr lang="zh-TW" altLang="en-US" dirty="0"/>
                  <a:t>、</a:t>
                </a:r>
                <a:r>
                  <a:rPr lang="en-US" altLang="zh-TW" dirty="0"/>
                  <a:t>IEEE</a:t>
                </a:r>
                <a:r>
                  <a:rPr lang="zh-TW" altLang="en-US" dirty="0"/>
                  <a:t>和</a:t>
                </a:r>
                <a:r>
                  <a:rPr lang="en-US" altLang="zh-TW" dirty="0"/>
                  <a:t>FCC</a:t>
                </a:r>
                <a:r>
                  <a:rPr lang="zh-TW" altLang="zh-TW" dirty="0"/>
                  <a:t>功率密度限制</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zh-TW" altLang="zh-TW" sz="1200" i="1" kern="1200" smtClean="0">
                            <a:solidFill>
                              <a:schemeClr val="tx1"/>
                            </a:solidFill>
                            <a:effectLst/>
                            <a:latin typeface="Cambria Math" panose="02040503050406030204" pitchFamily="18" charset="0"/>
                            <a:ea typeface="+mn-ea"/>
                            <a:cs typeface="+mn-cs"/>
                          </a:rPr>
                        </m:ctrlPr>
                      </m:accPr>
                      <m:e>
                        <m:r>
                          <a:rPr lang="en-US" altLang="zh-TW" sz="1200" i="1" kern="1200">
                            <a:solidFill>
                              <a:schemeClr val="tx1"/>
                            </a:solidFill>
                            <a:effectLst/>
                            <a:latin typeface="Cambria Math" panose="02040503050406030204" pitchFamily="18" charset="0"/>
                            <a:ea typeface="+mn-ea"/>
                            <a:cs typeface="+mn-cs"/>
                          </a:rPr>
                          <m:t>𝑆</m:t>
                        </m:r>
                      </m:e>
                    </m:acc>
                  </m:oMath>
                </a14:m>
                <a:r>
                  <a:rPr lang="zh-TW" altLang="zh-TW" sz="1200" kern="1200" dirty="0">
                    <a:solidFill>
                      <a:schemeClr val="tx1"/>
                    </a:solidFill>
                    <a:effectLst/>
                    <a:latin typeface="+mn-lt"/>
                    <a:ea typeface="+mn-ea"/>
                    <a:cs typeface="+mn-cs"/>
                  </a:rPr>
                  <a:t>表示時間平均功率密度</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zh-TW" altLang="zh-TW" sz="1200" i="1" kern="1200" smtClean="0">
                            <a:solidFill>
                              <a:schemeClr val="tx1"/>
                            </a:solidFill>
                            <a:effectLst/>
                            <a:latin typeface="Cambria Math" panose="02040503050406030204" pitchFamily="18" charset="0"/>
                            <a:ea typeface="+mn-ea"/>
                            <a:cs typeface="+mn-cs"/>
                          </a:rPr>
                        </m:ctrlPr>
                      </m:sSubPr>
                      <m:e>
                        <m:r>
                          <a:rPr lang="en-US" altLang="zh-TW" sz="1200" i="1" kern="1200">
                            <a:solidFill>
                              <a:schemeClr val="tx1"/>
                            </a:solidFill>
                            <a:effectLst/>
                            <a:latin typeface="Cambria Math" panose="02040503050406030204" pitchFamily="18" charset="0"/>
                            <a:ea typeface="+mn-ea"/>
                            <a:cs typeface="+mn-cs"/>
                          </a:rPr>
                          <m:t>𝑆</m:t>
                        </m:r>
                      </m:e>
                      <m:sub>
                        <m:r>
                          <a:rPr lang="en-US" altLang="zh-TW" sz="1200" i="1" kern="1200">
                            <a:solidFill>
                              <a:schemeClr val="tx1"/>
                            </a:solidFill>
                            <a:effectLst/>
                            <a:latin typeface="Cambria Math" panose="02040503050406030204" pitchFamily="18" charset="0"/>
                            <a:ea typeface="+mn-ea"/>
                            <a:cs typeface="+mn-cs"/>
                          </a:rPr>
                          <m:t>𝑎𝑣</m:t>
                        </m:r>
                      </m:sub>
                    </m:sSub>
                  </m:oMath>
                </a14:m>
                <a:r>
                  <a:rPr lang="zh-TW" altLang="zh-TW" sz="1200" kern="1200" dirty="0">
                    <a:solidFill>
                      <a:schemeClr val="tx1"/>
                    </a:solidFill>
                    <a:effectLst/>
                    <a:latin typeface="+mn-lt"/>
                    <a:ea typeface="+mn-ea"/>
                    <a:cs typeface="+mn-cs"/>
                  </a:rPr>
                  <a:t>表示射頻電磁場人體暴露標準的空間平均功率密度</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由於之後會結合穿戴式裝置，故在此評估</a:t>
                </a:r>
                <a:r>
                  <a:rPr lang="zh-TW" altLang="zh-TW" sz="1200" kern="1200" dirty="0">
                    <a:solidFill>
                      <a:schemeClr val="tx1"/>
                    </a:solidFill>
                    <a:effectLst/>
                    <a:latin typeface="+mn-lt"/>
                    <a:ea typeface="+mn-ea"/>
                    <a:cs typeface="+mn-cs"/>
                  </a:rPr>
                  <a:t>射頻電磁場</a:t>
                </a:r>
                <a:r>
                  <a:rPr lang="zh-TW" altLang="en-US" sz="1200" kern="1200" dirty="0">
                    <a:solidFill>
                      <a:schemeClr val="tx1"/>
                    </a:solidFill>
                    <a:effectLst/>
                    <a:latin typeface="+mn-lt"/>
                    <a:ea typeface="+mn-ea"/>
                    <a:cs typeface="+mn-cs"/>
                  </a:rPr>
                  <a:t>對</a:t>
                </a:r>
                <a:r>
                  <a:rPr lang="zh-TW" altLang="zh-TW" sz="1200" kern="1200" dirty="0">
                    <a:solidFill>
                      <a:schemeClr val="tx1"/>
                    </a:solidFill>
                    <a:effectLst/>
                    <a:latin typeface="+mn-lt"/>
                    <a:ea typeface="+mn-ea"/>
                    <a:cs typeface="+mn-cs"/>
                  </a:rPr>
                  <a:t>人體</a:t>
                </a:r>
                <a:r>
                  <a:rPr lang="zh-TW" altLang="en-US" sz="1200" kern="1200" dirty="0">
                    <a:solidFill>
                      <a:schemeClr val="tx1"/>
                    </a:solidFill>
                    <a:effectLst/>
                    <a:latin typeface="+mn-lt"/>
                    <a:ea typeface="+mn-ea"/>
                    <a:cs typeface="+mn-cs"/>
                  </a:rPr>
                  <a:t>的暴露</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而在毫米波頻段，對</a:t>
                </a:r>
                <a:r>
                  <a:rPr lang="zh-TW" altLang="zh-TW" sz="1200" kern="1200" dirty="0">
                    <a:solidFill>
                      <a:schemeClr val="tx1"/>
                    </a:solidFill>
                    <a:effectLst/>
                    <a:latin typeface="+mn-lt"/>
                    <a:ea typeface="+mn-ea"/>
                    <a:cs typeface="+mn-cs"/>
                  </a:rPr>
                  <a:t>射頻電磁場人體暴露</a:t>
                </a:r>
                <a:r>
                  <a:rPr lang="zh-TW" altLang="en-US" sz="1200" kern="1200" dirty="0">
                    <a:solidFill>
                      <a:schemeClr val="tx1"/>
                    </a:solidFill>
                    <a:effectLst/>
                    <a:latin typeface="+mn-lt"/>
                    <a:ea typeface="+mn-ea"/>
                    <a:cs typeface="+mn-cs"/>
                  </a:rPr>
                  <a:t>表示為功率密度</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在這使用生醫電磁模擬軟體</a:t>
                </a:r>
                <a:r>
                  <a:rPr lang="en-US" altLang="zh-TW" sz="1200" kern="1200" dirty="0">
                    <a:solidFill>
                      <a:schemeClr val="tx1"/>
                    </a:solidFill>
                    <a:effectLst/>
                    <a:latin typeface="+mn-lt"/>
                    <a:ea typeface="+mn-ea"/>
                    <a:cs typeface="+mn-cs"/>
                  </a:rPr>
                  <a:t>sim4life</a:t>
                </a:r>
                <a:r>
                  <a:rPr lang="zh-TW" altLang="en-US" sz="1200" kern="1200" dirty="0">
                    <a:solidFill>
                      <a:schemeClr val="tx1"/>
                    </a:solidFill>
                    <a:effectLst/>
                    <a:latin typeface="+mn-lt"/>
                    <a:ea typeface="+mn-ea"/>
                    <a:cs typeface="+mn-cs"/>
                  </a:rPr>
                  <a:t>進行模擬評估</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可觀察出，在五種模式下均能符合</a:t>
                </a:r>
                <a:r>
                  <a:rPr lang="en-US" altLang="zh-TW" dirty="0"/>
                  <a:t>FCC</a:t>
                </a:r>
                <a:r>
                  <a:rPr lang="zh-TW" altLang="en-US" dirty="0"/>
                  <a:t>的</a:t>
                </a:r>
                <a:r>
                  <a:rPr lang="en-US" altLang="zh-TW" dirty="0"/>
                  <a:t>1cm</a:t>
                </a:r>
                <a:r>
                  <a:rPr lang="en-US" altLang="zh-TW" baseline="30000" dirty="0"/>
                  <a:t>2</a:t>
                </a:r>
                <a:r>
                  <a:rPr lang="zh-TW" altLang="en-US" dirty="0"/>
                  <a:t>頻均面積下的</a:t>
                </a:r>
                <a:r>
                  <a:rPr lang="en-US" altLang="zh-TW" dirty="0"/>
                  <a:t>40W/m</a:t>
                </a:r>
                <a:r>
                  <a:rPr lang="en-US" altLang="zh-TW" baseline="30000" dirty="0"/>
                  <a:t>2</a:t>
                </a:r>
                <a:r>
                  <a:rPr lang="zh-TW" altLang="en-US" baseline="0" dirty="0"/>
                  <a:t>限制</a:t>
                </a:r>
                <a:endParaRPr lang="en-US" altLang="zh-TW"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ICNIRP</a:t>
                </a:r>
                <a:r>
                  <a:rPr lang="zh-TW" altLang="en-US" dirty="0"/>
                  <a:t>、</a:t>
                </a:r>
                <a:r>
                  <a:rPr lang="en-US" altLang="zh-TW" dirty="0"/>
                  <a:t>IEEE</a:t>
                </a:r>
                <a:r>
                  <a:rPr lang="zh-TW" altLang="en-US" dirty="0"/>
                  <a:t>和</a:t>
                </a:r>
                <a:r>
                  <a:rPr lang="en-US" altLang="zh-TW" dirty="0"/>
                  <a:t>FCC</a:t>
                </a:r>
                <a:r>
                  <a:rPr lang="zh-TW" altLang="zh-TW" dirty="0"/>
                  <a:t>功率密度限制</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0" kern="1200">
                    <a:solidFill>
                      <a:schemeClr val="tx1"/>
                    </a:solidFill>
                    <a:effectLst/>
                    <a:latin typeface="+mn-lt"/>
                    <a:ea typeface="+mn-ea"/>
                    <a:cs typeface="+mn-cs"/>
                  </a:rPr>
                  <a:t>𝑆</a:t>
                </a:r>
                <a:r>
                  <a:rPr lang="zh-TW" altLang="zh-TW" sz="1200" i="0" kern="120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表示時間平均功率密度</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0" kern="1200">
                    <a:solidFill>
                      <a:schemeClr val="tx1"/>
                    </a:solidFill>
                    <a:effectLst/>
                    <a:latin typeface="+mn-lt"/>
                    <a:ea typeface="+mn-ea"/>
                    <a:cs typeface="+mn-cs"/>
                  </a:rPr>
                  <a:t>𝑆</a:t>
                </a:r>
                <a:r>
                  <a:rPr lang="zh-TW" altLang="zh-TW" sz="1200" i="0" kern="1200">
                    <a:solidFill>
                      <a:schemeClr val="tx1"/>
                    </a:solidFill>
                    <a:effectLst/>
                    <a:latin typeface="+mn-lt"/>
                    <a:ea typeface="+mn-ea"/>
                    <a:cs typeface="+mn-cs"/>
                  </a:rPr>
                  <a:t>_</a:t>
                </a:r>
                <a:r>
                  <a:rPr lang="en-US" altLang="zh-TW" sz="1200" i="0" kern="1200">
                    <a:solidFill>
                      <a:schemeClr val="tx1"/>
                    </a:solidFill>
                    <a:effectLst/>
                    <a:latin typeface="+mn-lt"/>
                    <a:ea typeface="+mn-ea"/>
                    <a:cs typeface="+mn-cs"/>
                  </a:rPr>
                  <a:t>𝑎𝑣</a:t>
                </a:r>
                <a:r>
                  <a:rPr lang="zh-TW" altLang="zh-TW" sz="1200" kern="1200" dirty="0">
                    <a:solidFill>
                      <a:schemeClr val="tx1"/>
                    </a:solidFill>
                    <a:effectLst/>
                    <a:latin typeface="+mn-lt"/>
                    <a:ea typeface="+mn-ea"/>
                    <a:cs typeface="+mn-cs"/>
                  </a:rPr>
                  <a:t>表示射頻電磁場人體暴露標準的空間平均功率密度</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F4BDD486-6A66-47F8-88EE-6A5C929488EE}" type="slidenum">
              <a:rPr lang="zh-TW" altLang="en-US" smtClean="0"/>
              <a:t>33</a:t>
            </a:fld>
            <a:endParaRPr lang="zh-TW" altLang="en-US"/>
          </a:p>
        </p:txBody>
      </p:sp>
    </p:spTree>
    <p:extLst>
      <p:ext uri="{BB962C8B-B14F-4D97-AF65-F5344CB8AC3E}">
        <p14:creationId xmlns:p14="http://schemas.microsoft.com/office/powerpoint/2010/main" val="652617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36</a:t>
            </a:fld>
            <a:endParaRPr lang="zh-TW" altLang="en-US"/>
          </a:p>
        </p:txBody>
      </p:sp>
    </p:spTree>
    <p:extLst>
      <p:ext uri="{BB962C8B-B14F-4D97-AF65-F5344CB8AC3E}">
        <p14:creationId xmlns:p14="http://schemas.microsoft.com/office/powerpoint/2010/main" val="421266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本論文朝向以下幾點為論文主軸</a:t>
            </a:r>
            <a:endParaRPr lang="en-US" altLang="zh-TW" dirty="0"/>
          </a:p>
          <a:p>
            <a:r>
              <a:rPr lang="zh-TW" altLang="en-US" dirty="0"/>
              <a:t>由於現今發展 通訊裝置的增加、大數據、物聯網的應用</a:t>
            </a:r>
            <a:endParaRPr lang="en-US" altLang="zh-TW" dirty="0"/>
          </a:p>
          <a:p>
            <a:r>
              <a:rPr lang="zh-TW" altLang="en-US" dirty="0"/>
              <a:t>造成頻寬需求的增加</a:t>
            </a:r>
            <a:endParaRPr lang="en-US" altLang="zh-TW" dirty="0"/>
          </a:p>
          <a:p>
            <a:r>
              <a:rPr lang="zh-TW" altLang="en-US" dirty="0"/>
              <a:t>也因為這樣促使多功能天線發展也變的更多，包含頻率、極化、輻射方向</a:t>
            </a:r>
            <a:endParaRPr lang="en-US" altLang="zh-TW" dirty="0"/>
          </a:p>
          <a:p>
            <a:r>
              <a:rPr lang="zh-TW" altLang="en-US" dirty="0"/>
              <a:t>由於毫米波頻段可以解決頻寬需求，但毫米波設計有許多因素需考量，故對毫米波設計著為重要。</a:t>
            </a:r>
            <a:endParaRPr lang="en-US" altLang="zh-TW" dirty="0"/>
          </a:p>
          <a:p>
            <a:r>
              <a:rPr lang="zh-TW" altLang="en-US" dirty="0"/>
              <a:t>另外對於小尺寸、低功耗的裝置需求，朝向晶片系統整合的設計，把</a:t>
            </a:r>
            <a:r>
              <a:rPr lang="zh-TW" altLang="zh-TW" sz="1200" kern="1200" dirty="0">
                <a:solidFill>
                  <a:schemeClr val="tx1"/>
                </a:solidFill>
                <a:effectLst/>
                <a:latin typeface="+mn-lt"/>
                <a:ea typeface="+mn-ea"/>
                <a:cs typeface="+mn-cs"/>
              </a:rPr>
              <a:t>數位</a:t>
            </a:r>
            <a:r>
              <a:rPr lang="en-US" altLang="zh-TW" sz="1200" kern="1200" dirty="0">
                <a:solidFill>
                  <a:schemeClr val="tx1"/>
                </a:solidFill>
                <a:effectLst/>
                <a:latin typeface="+mn-lt"/>
                <a:ea typeface="+mn-ea"/>
                <a:cs typeface="+mn-cs"/>
              </a:rPr>
              <a:t>(Digital)</a:t>
            </a:r>
            <a:r>
              <a:rPr lang="zh-TW" altLang="zh-TW" sz="1200" kern="1200" dirty="0">
                <a:solidFill>
                  <a:schemeClr val="tx1"/>
                </a:solidFill>
                <a:effectLst/>
                <a:latin typeface="+mn-lt"/>
                <a:ea typeface="+mn-ea"/>
                <a:cs typeface="+mn-cs"/>
              </a:rPr>
              <a:t>、類比數位轉換器</a:t>
            </a:r>
            <a:r>
              <a:rPr lang="en-US" altLang="zh-TW" sz="1200" kern="1200" dirty="0">
                <a:solidFill>
                  <a:schemeClr val="tx1"/>
                </a:solidFill>
                <a:effectLst/>
                <a:latin typeface="+mn-lt"/>
                <a:ea typeface="+mn-ea"/>
                <a:cs typeface="+mn-cs"/>
              </a:rPr>
              <a:t>(ADC)</a:t>
            </a:r>
            <a:r>
              <a:rPr lang="zh-TW" altLang="zh-TW" sz="1200" kern="1200" dirty="0">
                <a:solidFill>
                  <a:schemeClr val="tx1"/>
                </a:solidFill>
                <a:effectLst/>
                <a:latin typeface="+mn-lt"/>
                <a:ea typeface="+mn-ea"/>
                <a:cs typeface="+mn-cs"/>
              </a:rPr>
              <a:t>、數位類比轉換器</a:t>
            </a:r>
            <a:r>
              <a:rPr lang="en-US" altLang="zh-TW" sz="1200" kern="1200" dirty="0">
                <a:solidFill>
                  <a:schemeClr val="tx1"/>
                </a:solidFill>
                <a:effectLst/>
                <a:latin typeface="+mn-lt"/>
                <a:ea typeface="+mn-ea"/>
                <a:cs typeface="+mn-cs"/>
              </a:rPr>
              <a:t>(DAC)</a:t>
            </a:r>
            <a:r>
              <a:rPr lang="zh-TW" altLang="zh-TW" sz="1200" kern="1200" dirty="0">
                <a:solidFill>
                  <a:schemeClr val="tx1"/>
                </a:solidFill>
                <a:effectLst/>
                <a:latin typeface="+mn-lt"/>
                <a:ea typeface="+mn-ea"/>
                <a:cs typeface="+mn-cs"/>
              </a:rPr>
              <a:t>、射頻</a:t>
            </a:r>
            <a:r>
              <a:rPr lang="en-US" altLang="zh-TW" sz="1200" kern="1200" dirty="0">
                <a:solidFill>
                  <a:schemeClr val="tx1"/>
                </a:solidFill>
                <a:effectLst/>
                <a:latin typeface="+mn-lt"/>
                <a:ea typeface="+mn-ea"/>
                <a:cs typeface="+mn-cs"/>
              </a:rPr>
              <a:t>(RF)</a:t>
            </a:r>
            <a:r>
              <a:rPr lang="zh-TW" altLang="zh-TW" sz="1200" kern="1200" dirty="0">
                <a:solidFill>
                  <a:schemeClr val="tx1"/>
                </a:solidFill>
                <a:effectLst/>
                <a:latin typeface="+mn-lt"/>
                <a:ea typeface="+mn-ea"/>
                <a:cs typeface="+mn-cs"/>
              </a:rPr>
              <a:t>和天線都放置在同一晶片上</a:t>
            </a:r>
            <a:r>
              <a:rPr lang="zh-TW" altLang="en-US" sz="1200" kern="1200" dirty="0">
                <a:solidFill>
                  <a:schemeClr val="tx1"/>
                </a:solidFill>
                <a:effectLst/>
                <a:latin typeface="+mn-lt"/>
                <a:ea typeface="+mn-ea"/>
                <a:cs typeface="+mn-cs"/>
              </a:rPr>
              <a:t>，這也是現今發展的重要關鍵。</a:t>
            </a: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3</a:t>
            </a:fld>
            <a:endParaRPr lang="zh-TW" altLang="en-US"/>
          </a:p>
        </p:txBody>
      </p:sp>
    </p:spTree>
    <p:extLst>
      <p:ext uri="{BB962C8B-B14F-4D97-AF65-F5344CB8AC3E}">
        <p14:creationId xmlns:p14="http://schemas.microsoft.com/office/powerpoint/2010/main" val="3553026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混合耦合器由</a:t>
            </a:r>
            <a:r>
              <a:rPr lang="en-US" altLang="zh-TW" dirty="0"/>
              <a:t>1</a:t>
            </a:r>
            <a:r>
              <a:rPr lang="zh-TW" altLang="zh-TW" dirty="0"/>
              <a:t>個輸入埠、</a:t>
            </a:r>
            <a:r>
              <a:rPr lang="en-US" altLang="zh-TW" dirty="0"/>
              <a:t>2</a:t>
            </a:r>
            <a:r>
              <a:rPr lang="zh-TW" altLang="zh-TW" dirty="0"/>
              <a:t>個輸出埠和</a:t>
            </a:r>
            <a:r>
              <a:rPr lang="en-US" altLang="zh-TW" dirty="0"/>
              <a:t>1</a:t>
            </a:r>
            <a:r>
              <a:rPr lang="zh-TW" altLang="zh-TW" dirty="0"/>
              <a:t>個隔離埠組成</a:t>
            </a:r>
            <a:endParaRPr lang="en-US" altLang="zh-TW" dirty="0"/>
          </a:p>
          <a:p>
            <a:r>
              <a:rPr lang="zh-TW" altLang="zh-TW" dirty="0"/>
              <a:t>目標頻率下以</a:t>
            </a:r>
            <a:r>
              <a:rPr lang="en-US" altLang="zh-TW" dirty="0"/>
              <a:t> 90°</a:t>
            </a:r>
            <a:r>
              <a:rPr lang="zh-TW" altLang="zh-TW" dirty="0"/>
              <a:t>的相位差均勻分佈在輸出埠上</a:t>
            </a:r>
            <a:endParaRPr lang="en-US" altLang="zh-TW" dirty="0"/>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混合耦合器主要通過兩個四分之一波長的微帶線與輔助線耦合，它有兩條</a:t>
            </a:r>
            <a:r>
              <a:rPr lang="en-US" altLang="zh-TW" sz="1200" kern="1200" dirty="0">
                <a:solidFill>
                  <a:schemeClr val="tx1"/>
                </a:solidFill>
                <a:effectLst/>
                <a:latin typeface="+mn-lt"/>
                <a:ea typeface="+mn-ea"/>
                <a:cs typeface="+mn-cs"/>
              </a:rPr>
              <a:t>50Ω </a:t>
            </a:r>
            <a:r>
              <a:rPr lang="zh-TW" altLang="zh-TW" sz="1200" kern="1200" dirty="0">
                <a:solidFill>
                  <a:schemeClr val="tx1"/>
                </a:solidFill>
                <a:effectLst/>
                <a:latin typeface="+mn-lt"/>
                <a:ea typeface="+mn-ea"/>
                <a:cs typeface="+mn-cs"/>
              </a:rPr>
              <a:t>和兩條</a:t>
            </a:r>
            <a:r>
              <a:rPr lang="en-US" altLang="zh-TW" sz="1200" kern="1200" dirty="0">
                <a:solidFill>
                  <a:schemeClr val="tx1"/>
                </a:solidFill>
                <a:effectLst/>
                <a:latin typeface="+mn-lt"/>
                <a:ea typeface="+mn-ea"/>
                <a:cs typeface="+mn-cs"/>
              </a:rPr>
              <a:t> 35Ω </a:t>
            </a:r>
            <a:r>
              <a:rPr lang="zh-TW" altLang="zh-TW" sz="1200" kern="1200" dirty="0">
                <a:solidFill>
                  <a:schemeClr val="tx1"/>
                </a:solidFill>
                <a:effectLst/>
                <a:latin typeface="+mn-lt"/>
                <a:ea typeface="+mn-ea"/>
                <a:cs typeface="+mn-cs"/>
              </a:rPr>
              <a:t>傳輸線，從而形成周長大約等於一個波長的正方形。</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可用公式</a:t>
            </a:r>
            <a:r>
              <a:rPr lang="zh-TW" altLang="zh-TW" sz="1200" kern="1200" dirty="0">
                <a:solidFill>
                  <a:schemeClr val="tx1"/>
                </a:solidFill>
                <a:effectLst/>
                <a:latin typeface="+mn-lt"/>
                <a:ea typeface="+mn-ea"/>
                <a:cs typeface="+mn-cs"/>
              </a:rPr>
              <a:t>計算出阻抗線寬</a:t>
            </a:r>
            <a:endParaRPr lang="zh-TW" altLang="en-US" dirty="0"/>
          </a:p>
          <a:p>
            <a:r>
              <a:rPr lang="zh-TW" altLang="en-US" dirty="0"/>
              <a:t>模擬</a:t>
            </a:r>
            <a:r>
              <a:rPr lang="zh-TW" altLang="zh-TW" dirty="0"/>
              <a:t>在</a:t>
            </a:r>
            <a:r>
              <a:rPr lang="en-US" altLang="zh-TW" dirty="0"/>
              <a:t>28 GHz</a:t>
            </a:r>
            <a:r>
              <a:rPr lang="zh-TW" altLang="zh-TW" dirty="0"/>
              <a:t>時，</a:t>
            </a:r>
            <a:r>
              <a:rPr lang="en-US" altLang="zh-TW" dirty="0"/>
              <a:t>S</a:t>
            </a:r>
            <a:r>
              <a:rPr lang="en-US" altLang="zh-TW" baseline="-25000" dirty="0"/>
              <a:t>21 </a:t>
            </a:r>
            <a:r>
              <a:rPr lang="zh-TW" altLang="zh-TW" dirty="0"/>
              <a:t>和</a:t>
            </a:r>
            <a:r>
              <a:rPr lang="en-US" altLang="zh-TW" dirty="0"/>
              <a:t>S</a:t>
            </a:r>
            <a:r>
              <a:rPr lang="en-US" altLang="zh-TW" baseline="-25000" dirty="0"/>
              <a:t>31</a:t>
            </a:r>
            <a:r>
              <a:rPr lang="zh-TW" altLang="zh-TW" dirty="0"/>
              <a:t>約為</a:t>
            </a:r>
            <a:r>
              <a:rPr lang="en-US" altLang="zh-TW" dirty="0"/>
              <a:t>-3dB</a:t>
            </a:r>
          </a:p>
          <a:p>
            <a:r>
              <a:rPr lang="zh-TW" altLang="zh-TW" dirty="0"/>
              <a:t>輸出埠之間的相位差為</a:t>
            </a:r>
            <a:r>
              <a:rPr lang="en-US" altLang="zh-TW" dirty="0"/>
              <a:t>|-90.43</a:t>
            </a:r>
            <a:r>
              <a:rPr lang="zh-TW" altLang="zh-TW" dirty="0"/>
              <a:t>°</a:t>
            </a:r>
            <a:r>
              <a:rPr lang="en-US" altLang="zh-TW" dirty="0"/>
              <a:t>|</a:t>
            </a:r>
            <a:r>
              <a:rPr lang="zh-TW" altLang="zh-TW" dirty="0"/>
              <a:t>，約為</a:t>
            </a:r>
            <a:r>
              <a:rPr lang="en-US" altLang="zh-TW" dirty="0"/>
              <a:t>90</a:t>
            </a:r>
            <a:r>
              <a:rPr lang="zh-TW"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37</a:t>
            </a:fld>
            <a:endParaRPr lang="zh-TW" altLang="en-US"/>
          </a:p>
        </p:txBody>
      </p:sp>
    </p:spTree>
    <p:extLst>
      <p:ext uri="{BB962C8B-B14F-4D97-AF65-F5344CB8AC3E}">
        <p14:creationId xmlns:p14="http://schemas.microsoft.com/office/powerpoint/2010/main" val="2039049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巴特勒矩陣的最大障礙是訊號的重疊，為了克服這個問題，在相鄰埠之間使用具有高隔離的分頻器，它可以簡單的通過聯級兩個混合耦合器來組合。</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兩個輸入埠和兩個輸出埠，每個相鄰埠都是隔離的</a:t>
            </a:r>
            <a:endParaRPr lang="zh-TW" altLang="en-US" dirty="0"/>
          </a:p>
          <a:p>
            <a:endParaRPr lang="en-US" altLang="zh-TW" dirty="0"/>
          </a:p>
          <a:p>
            <a:r>
              <a:rPr lang="zh-TW" altLang="en-US" dirty="0"/>
              <a:t>模擬的出在目</a:t>
            </a:r>
            <a:r>
              <a:rPr lang="en-US" altLang="zh-TW" dirty="0"/>
              <a:t>28GHz</a:t>
            </a:r>
            <a:r>
              <a:rPr lang="zh-TW" altLang="en-US" dirty="0"/>
              <a:t>的</a:t>
            </a:r>
            <a:r>
              <a:rPr lang="zh-TW" altLang="zh-TW" dirty="0"/>
              <a:t>反射係數</a:t>
            </a:r>
            <a:r>
              <a:rPr lang="en-US" altLang="zh-TW" dirty="0"/>
              <a:t>(S</a:t>
            </a:r>
            <a:r>
              <a:rPr lang="en-US" altLang="zh-TW" baseline="-25000" dirty="0"/>
              <a:t>11</a:t>
            </a:r>
            <a:r>
              <a:rPr lang="en-US" altLang="zh-TW" dirty="0"/>
              <a:t>)</a:t>
            </a:r>
            <a:r>
              <a:rPr lang="zh-TW" altLang="zh-TW" dirty="0"/>
              <a:t>和隔離度</a:t>
            </a:r>
            <a:r>
              <a:rPr lang="en-US" altLang="zh-TW" dirty="0"/>
              <a:t>(S</a:t>
            </a:r>
            <a:r>
              <a:rPr lang="en-US" altLang="zh-TW" baseline="-25000" dirty="0"/>
              <a:t>21</a:t>
            </a:r>
            <a:r>
              <a:rPr lang="en-US" altLang="zh-TW" dirty="0"/>
              <a:t> &amp; S</a:t>
            </a:r>
            <a:r>
              <a:rPr lang="en-US" altLang="zh-TW" baseline="-25000" dirty="0"/>
              <a:t>41</a:t>
            </a:r>
            <a:r>
              <a:rPr lang="en-US" altLang="zh-TW" dirty="0"/>
              <a:t>)</a:t>
            </a:r>
            <a:r>
              <a:rPr lang="zh-TW" altLang="zh-TW" dirty="0"/>
              <a:t>均低於</a:t>
            </a:r>
            <a:r>
              <a:rPr lang="en-US" altLang="zh-TW" dirty="0"/>
              <a:t>-10 dB</a:t>
            </a:r>
            <a:r>
              <a:rPr lang="zh-TW" altLang="zh-TW" dirty="0"/>
              <a:t>。</a:t>
            </a:r>
            <a:endParaRPr lang="en-US" altLang="zh-TW" dirty="0"/>
          </a:p>
          <a:p>
            <a:r>
              <a:rPr lang="zh-TW" altLang="zh-TW" dirty="0"/>
              <a:t>插入損耗</a:t>
            </a:r>
            <a:r>
              <a:rPr lang="en-US" altLang="zh-TW" dirty="0"/>
              <a:t> (S</a:t>
            </a:r>
            <a:r>
              <a:rPr lang="en-US" altLang="zh-TW" baseline="-25000" dirty="0"/>
              <a:t>31</a:t>
            </a:r>
            <a:r>
              <a:rPr lang="en-US" altLang="zh-TW" dirty="0"/>
              <a:t>)</a:t>
            </a:r>
            <a:r>
              <a:rPr lang="zh-TW" altLang="zh-TW" dirty="0"/>
              <a:t>在</a:t>
            </a:r>
            <a:r>
              <a:rPr lang="en-US" altLang="zh-TW" dirty="0"/>
              <a:t>28 GHz</a:t>
            </a:r>
            <a:r>
              <a:rPr lang="zh-TW" altLang="zh-TW" dirty="0"/>
              <a:t>時為</a:t>
            </a:r>
            <a:r>
              <a:rPr lang="en-US" altLang="zh-TW" dirty="0"/>
              <a:t>-0.82 dB</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38</a:t>
            </a:fld>
            <a:endParaRPr lang="zh-TW" altLang="en-US"/>
          </a:p>
        </p:txBody>
      </p:sp>
    </p:spTree>
    <p:extLst>
      <p:ext uri="{BB962C8B-B14F-4D97-AF65-F5344CB8AC3E}">
        <p14:creationId xmlns:p14="http://schemas.microsoft.com/office/powerpoint/2010/main" val="3065127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通過相移器將會改變波的相位角</a:t>
            </a:r>
            <a:r>
              <a:rPr lang="zh-TW" altLang="zh-TW" sz="1200" kern="1200" dirty="0">
                <a:solidFill>
                  <a:schemeClr val="tx1"/>
                </a:solidFill>
                <a:effectLst/>
                <a:latin typeface="+mn-lt"/>
                <a:ea typeface="+mn-ea"/>
                <a:cs typeface="+mn-cs"/>
              </a:rPr>
              <a:t>，並可以使用微帶技術設計相移器。</a:t>
            </a:r>
            <a:endParaRPr lang="en-US" altLang="zh-TW" dirty="0"/>
          </a:p>
          <a:p>
            <a:r>
              <a:rPr lang="zh-TW" altLang="zh-TW" dirty="0"/>
              <a:t>在</a:t>
            </a:r>
            <a:r>
              <a:rPr lang="en-US" altLang="zh-TW" dirty="0"/>
              <a:t>28GHz</a:t>
            </a:r>
            <a:r>
              <a:rPr lang="zh-TW" altLang="zh-TW" dirty="0"/>
              <a:t>下理論傳輸線長度為</a:t>
            </a:r>
            <a:r>
              <a:rPr lang="en-US" altLang="zh-TW" dirty="0"/>
              <a:t>8.547mm</a:t>
            </a:r>
          </a:p>
          <a:p>
            <a:r>
              <a:rPr lang="zh-TW" altLang="en-US" dirty="0"/>
              <a:t>而模擬得出</a:t>
            </a:r>
            <a:r>
              <a:rPr lang="zh-TW" altLang="zh-TW" dirty="0"/>
              <a:t>插入損耗</a:t>
            </a:r>
            <a:r>
              <a:rPr lang="en-US" altLang="zh-TW" dirty="0"/>
              <a:t>(S</a:t>
            </a:r>
            <a:r>
              <a:rPr lang="en-US" altLang="zh-TW" baseline="-25000" dirty="0"/>
              <a:t>21</a:t>
            </a:r>
            <a:r>
              <a:rPr lang="en-US" altLang="zh-TW" dirty="0"/>
              <a:t>)</a:t>
            </a:r>
            <a:r>
              <a:rPr lang="zh-TW" altLang="zh-TW" dirty="0"/>
              <a:t>為</a:t>
            </a:r>
            <a:r>
              <a:rPr lang="en-US" altLang="zh-TW" dirty="0"/>
              <a:t> -0.5 dB</a:t>
            </a:r>
            <a:r>
              <a:rPr lang="zh-TW" altLang="zh-TW" dirty="0"/>
              <a:t>，</a:t>
            </a:r>
            <a:r>
              <a:rPr lang="zh-TW" altLang="en-US" dirty="0"/>
              <a:t>藍色</a:t>
            </a:r>
            <a:r>
              <a:rPr lang="zh-TW" altLang="zh-TW" dirty="0"/>
              <a:t>反射係數</a:t>
            </a:r>
            <a:r>
              <a:rPr lang="en-US" altLang="zh-TW" dirty="0"/>
              <a:t>( S</a:t>
            </a:r>
            <a:r>
              <a:rPr lang="en-US" altLang="zh-TW" baseline="-25000" dirty="0"/>
              <a:t>11</a:t>
            </a:r>
            <a:r>
              <a:rPr lang="en-US" altLang="zh-TW" dirty="0"/>
              <a:t>)</a:t>
            </a:r>
            <a:r>
              <a:rPr lang="zh-TW" altLang="zh-TW" dirty="0"/>
              <a:t>為</a:t>
            </a:r>
            <a:r>
              <a:rPr lang="en-US" altLang="zh-TW" dirty="0"/>
              <a:t> -15 dB</a:t>
            </a:r>
          </a:p>
          <a:p>
            <a:r>
              <a:rPr lang="zh-TW" altLang="en-US" dirty="0"/>
              <a:t>另外</a:t>
            </a:r>
            <a:r>
              <a:rPr lang="zh-TW" altLang="zh-TW" dirty="0"/>
              <a:t>埠</a:t>
            </a:r>
            <a:r>
              <a:rPr lang="en-US" altLang="zh-TW" dirty="0"/>
              <a:t>1</a:t>
            </a:r>
            <a:r>
              <a:rPr lang="zh-TW" altLang="zh-TW" dirty="0"/>
              <a:t>到埠</a:t>
            </a:r>
            <a:r>
              <a:rPr lang="en-US" altLang="zh-TW" dirty="0"/>
              <a:t>2</a:t>
            </a:r>
            <a:r>
              <a:rPr lang="zh-TW" altLang="zh-TW" dirty="0"/>
              <a:t>的相位為</a:t>
            </a:r>
            <a:r>
              <a:rPr lang="en-US" altLang="zh-TW" dirty="0"/>
              <a:t> 45</a:t>
            </a:r>
            <a:r>
              <a:rPr lang="zh-TW" altLang="zh-TW" dirty="0"/>
              <a: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39</a:t>
            </a:fld>
            <a:endParaRPr lang="zh-TW" altLang="en-US"/>
          </a:p>
        </p:txBody>
      </p:sp>
    </p:spTree>
    <p:extLst>
      <p:ext uri="{BB962C8B-B14F-4D97-AF65-F5344CB8AC3E}">
        <p14:creationId xmlns:p14="http://schemas.microsoft.com/office/powerpoint/2010/main" val="3846288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通過混和耦合器、分頻器和相移器連接的</a:t>
            </a:r>
            <a:r>
              <a:rPr lang="en-US" altLang="zh-TW" dirty="0"/>
              <a:t>4</a:t>
            </a:r>
            <a:r>
              <a:rPr lang="zh-TW" altLang="zh-TW" dirty="0"/>
              <a:t>個輸入和</a:t>
            </a:r>
            <a:r>
              <a:rPr lang="en-US" altLang="zh-TW" dirty="0"/>
              <a:t>4</a:t>
            </a:r>
            <a:r>
              <a:rPr lang="zh-TW" altLang="zh-TW" dirty="0"/>
              <a:t>個輸出組成。</a:t>
            </a:r>
            <a:endParaRPr lang="en-US" altLang="zh-TW" dirty="0"/>
          </a:p>
          <a:p>
            <a:r>
              <a:rPr lang="zh-TW" altLang="en-US" dirty="0"/>
              <a:t>模擬的出</a:t>
            </a:r>
            <a:r>
              <a:rPr lang="zh-TW" altLang="zh-TW" dirty="0"/>
              <a:t>輸入埠</a:t>
            </a:r>
            <a:r>
              <a:rPr lang="en-US" altLang="zh-TW" dirty="0"/>
              <a:t>1</a:t>
            </a:r>
            <a:r>
              <a:rPr lang="zh-TW" altLang="zh-TW" dirty="0"/>
              <a:t>至埠</a:t>
            </a:r>
            <a:r>
              <a:rPr lang="en-US" altLang="zh-TW" dirty="0"/>
              <a:t>4</a:t>
            </a:r>
            <a:r>
              <a:rPr lang="zh-TW" altLang="zh-TW" dirty="0"/>
              <a:t>的</a:t>
            </a:r>
            <a:r>
              <a:rPr lang="zh-TW" altLang="en-US" dirty="0"/>
              <a:t>反射係數</a:t>
            </a:r>
            <a:r>
              <a:rPr lang="zh-TW" altLang="zh-TW" dirty="0"/>
              <a:t>在</a:t>
            </a:r>
            <a:r>
              <a:rPr lang="en-US" altLang="zh-TW" dirty="0"/>
              <a:t>28GHz</a:t>
            </a:r>
            <a:r>
              <a:rPr lang="zh-TW" altLang="zh-TW" dirty="0"/>
              <a:t>時</a:t>
            </a:r>
            <a:r>
              <a:rPr lang="zh-TW" altLang="en-US" dirty="0"/>
              <a:t>均</a:t>
            </a:r>
            <a:r>
              <a:rPr lang="zh-TW" altLang="zh-TW" dirty="0"/>
              <a:t>低於</a:t>
            </a:r>
            <a:r>
              <a:rPr lang="en-US" altLang="zh-TW" dirty="0"/>
              <a:t>-15dB</a:t>
            </a:r>
            <a:r>
              <a:rPr lang="zh-TW" altLang="en-US" dirty="0"/>
              <a:t>。</a:t>
            </a:r>
            <a:endParaRPr lang="en-US" altLang="zh-TW" dirty="0"/>
          </a:p>
          <a:p>
            <a:r>
              <a:rPr lang="zh-TW" altLang="en-US" dirty="0"/>
              <a:t>而</a:t>
            </a:r>
            <a:r>
              <a:rPr lang="zh-TW" altLang="zh-TW" dirty="0"/>
              <a:t>四個輸入埠所</a:t>
            </a:r>
            <a:r>
              <a:rPr lang="zh-TW" altLang="en-US" dirty="0"/>
              <a:t>分別</a:t>
            </a:r>
            <a:r>
              <a:rPr lang="zh-TW" altLang="zh-TW" dirty="0"/>
              <a:t>對應的</a:t>
            </a:r>
            <a:r>
              <a:rPr lang="zh-TW" altLang="en-US" dirty="0"/>
              <a:t>輸出埠</a:t>
            </a:r>
            <a:r>
              <a:rPr lang="en-US" altLang="zh-TW" dirty="0"/>
              <a:t>5</a:t>
            </a:r>
            <a:r>
              <a:rPr lang="zh-TW" altLang="en-US" dirty="0"/>
              <a:t>到</a:t>
            </a:r>
            <a:r>
              <a:rPr lang="en-US" altLang="zh-TW" dirty="0"/>
              <a:t>8</a:t>
            </a:r>
            <a:r>
              <a:rPr lang="zh-TW" altLang="en-US" dirty="0"/>
              <a:t>的</a:t>
            </a:r>
            <a:r>
              <a:rPr lang="zh-TW" altLang="zh-TW" dirty="0"/>
              <a:t>插入損耗</a:t>
            </a:r>
            <a:r>
              <a:rPr lang="en-US" altLang="zh-TW" dirty="0"/>
              <a:t>(S</a:t>
            </a:r>
            <a:r>
              <a:rPr lang="en-US" altLang="zh-TW" baseline="-25000" dirty="0"/>
              <a:t>5i</a:t>
            </a:r>
            <a:r>
              <a:rPr lang="zh-TW" altLang="zh-TW" dirty="0"/>
              <a:t>、</a:t>
            </a:r>
            <a:r>
              <a:rPr lang="en-US" altLang="zh-TW" dirty="0"/>
              <a:t>S</a:t>
            </a:r>
            <a:r>
              <a:rPr lang="en-US" altLang="zh-TW" baseline="-25000" dirty="0"/>
              <a:t>6i</a:t>
            </a:r>
            <a:r>
              <a:rPr lang="zh-TW" altLang="zh-TW" dirty="0"/>
              <a:t>、</a:t>
            </a:r>
            <a:r>
              <a:rPr lang="en-US" altLang="zh-TW" dirty="0"/>
              <a:t>S</a:t>
            </a:r>
            <a:r>
              <a:rPr lang="en-US" altLang="zh-TW" baseline="-25000" dirty="0"/>
              <a:t>7i</a:t>
            </a:r>
            <a:r>
              <a:rPr lang="zh-TW" altLang="zh-TW" dirty="0"/>
              <a:t>、</a:t>
            </a:r>
            <a:r>
              <a:rPr lang="en-US" altLang="zh-TW" dirty="0"/>
              <a:t>S</a:t>
            </a:r>
            <a:r>
              <a:rPr lang="en-US" altLang="zh-TW" baseline="-25000" dirty="0"/>
              <a:t>8i</a:t>
            </a:r>
            <a:r>
              <a:rPr lang="en-US" altLang="zh-TW" baseline="0" dirty="0"/>
              <a:t>)</a:t>
            </a:r>
            <a:r>
              <a:rPr lang="zh-TW" altLang="zh-TW" dirty="0"/>
              <a:t>在</a:t>
            </a:r>
            <a:r>
              <a:rPr lang="en-US" altLang="zh-TW" dirty="0"/>
              <a:t>-6.85dB</a:t>
            </a:r>
            <a:r>
              <a:rPr lang="zh-TW" altLang="zh-TW" dirty="0"/>
              <a:t>到</a:t>
            </a:r>
            <a:r>
              <a:rPr lang="en-US" altLang="zh-TW" dirty="0"/>
              <a:t>-8.17dB</a:t>
            </a:r>
            <a:r>
              <a:rPr lang="zh-TW" altLang="en-US" dirty="0"/>
              <a:t>之間</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結果與理想值</a:t>
            </a:r>
            <a:r>
              <a:rPr lang="en-US" altLang="zh-TW" sz="1200" kern="1200" dirty="0">
                <a:solidFill>
                  <a:schemeClr val="tx1"/>
                </a:solidFill>
                <a:effectLst/>
                <a:latin typeface="+mn-lt"/>
                <a:ea typeface="+mn-ea"/>
                <a:cs typeface="+mn-cs"/>
              </a:rPr>
              <a:t>-6 dB</a:t>
            </a:r>
            <a:r>
              <a:rPr lang="zh-TW" altLang="zh-TW" sz="1200" kern="1200" dirty="0">
                <a:solidFill>
                  <a:schemeClr val="tx1"/>
                </a:solidFill>
                <a:effectLst/>
                <a:latin typeface="+mn-lt"/>
                <a:ea typeface="+mn-ea"/>
                <a:cs typeface="+mn-cs"/>
              </a:rPr>
              <a:t>有所差異，因為當其中</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輸入埠被激發時，就會經過第一個混合耦合器，而功率將分成一半</a:t>
            </a:r>
            <a:r>
              <a:rPr lang="en-US" altLang="zh-TW" sz="1200" kern="1200" dirty="0">
                <a:solidFill>
                  <a:schemeClr val="tx1"/>
                </a:solidFill>
                <a:effectLst/>
                <a:latin typeface="+mn-lt"/>
                <a:ea typeface="+mn-ea"/>
                <a:cs typeface="+mn-cs"/>
              </a:rPr>
              <a:t>(-3dB)</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然後再由第二個混合耦合器將功率分成一半</a:t>
            </a:r>
            <a:r>
              <a:rPr lang="en-US" altLang="zh-TW" sz="1200" kern="1200" dirty="0">
                <a:solidFill>
                  <a:schemeClr val="tx1"/>
                </a:solidFill>
                <a:effectLst/>
                <a:latin typeface="+mn-lt"/>
                <a:ea typeface="+mn-ea"/>
                <a:cs typeface="+mn-cs"/>
              </a:rPr>
              <a:t>(-6dB)</a:t>
            </a:r>
            <a:r>
              <a:rPr lang="zh-TW" altLang="zh-TW" sz="1200" kern="1200" dirty="0">
                <a:solidFill>
                  <a:schemeClr val="tx1"/>
                </a:solidFill>
                <a:effectLst/>
                <a:latin typeface="+mn-lt"/>
                <a:ea typeface="+mn-ea"/>
                <a:cs typeface="+mn-cs"/>
              </a:rPr>
              <a:t>，其中還會經過分頻器與相移器都會有損耗，所以結果是</a:t>
            </a:r>
            <a:r>
              <a:rPr lang="zh-TW" altLang="en-US" sz="1200" kern="1200" dirty="0">
                <a:solidFill>
                  <a:schemeClr val="tx1"/>
                </a:solidFill>
                <a:effectLst/>
                <a:latin typeface="+mn-lt"/>
                <a:ea typeface="+mn-ea"/>
                <a:cs typeface="+mn-cs"/>
              </a:rPr>
              <a:t>蠻好</a:t>
            </a:r>
            <a:r>
              <a:rPr lang="zh-TW" altLang="zh-TW" sz="1200" kern="1200" dirty="0">
                <a:solidFill>
                  <a:schemeClr val="tx1"/>
                </a:solidFill>
                <a:effectLst/>
                <a:latin typeface="+mn-lt"/>
                <a:ea typeface="+mn-ea"/>
                <a:cs typeface="+mn-cs"/>
              </a:rPr>
              <a:t>的。</a:t>
            </a:r>
          </a:p>
          <a:p>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40</a:t>
            </a:fld>
            <a:endParaRPr lang="zh-TW" altLang="en-US"/>
          </a:p>
        </p:txBody>
      </p:sp>
    </p:spTree>
    <p:extLst>
      <p:ext uri="{BB962C8B-B14F-4D97-AF65-F5344CB8AC3E}">
        <p14:creationId xmlns:p14="http://schemas.microsoft.com/office/powerpoint/2010/main" val="132207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左上為</a:t>
            </a:r>
          </a:p>
          <a:p>
            <a:r>
              <a:rPr lang="zh-TW" altLang="zh-TW" dirty="0"/>
              <a:t>激發輸入埠</a:t>
            </a:r>
            <a:r>
              <a:rPr lang="en-US" altLang="zh-TW" dirty="0"/>
              <a:t>1</a:t>
            </a:r>
            <a:r>
              <a:rPr lang="zh-TW" altLang="zh-TW" dirty="0"/>
              <a:t>獲得輸出埠</a:t>
            </a:r>
            <a:r>
              <a:rPr lang="en-US" altLang="zh-TW" dirty="0"/>
              <a:t>5</a:t>
            </a:r>
            <a:r>
              <a:rPr lang="zh-TW" altLang="zh-TW" dirty="0"/>
              <a:t>至埠</a:t>
            </a:r>
            <a:r>
              <a:rPr lang="en-US" altLang="zh-TW" dirty="0"/>
              <a:t>8</a:t>
            </a:r>
            <a:r>
              <a:rPr lang="zh-TW" altLang="zh-TW" dirty="0"/>
              <a:t>的相位分別為</a:t>
            </a:r>
            <a:endParaRPr lang="en-US" altLang="zh-TW" dirty="0"/>
          </a:p>
          <a:p>
            <a:r>
              <a:rPr lang="en-US" altLang="zh-TW" dirty="0"/>
              <a:t>-46.7</a:t>
            </a:r>
            <a:r>
              <a:rPr lang="zh-TW" altLang="zh-TW" dirty="0"/>
              <a:t>°、</a:t>
            </a:r>
            <a:r>
              <a:rPr lang="en-US" altLang="zh-TW" dirty="0"/>
              <a:t>-89.1</a:t>
            </a:r>
            <a:r>
              <a:rPr lang="zh-TW" altLang="zh-TW" dirty="0"/>
              <a:t>°、</a:t>
            </a:r>
            <a:r>
              <a:rPr lang="en-US" altLang="zh-TW" dirty="0"/>
              <a:t>-134.2</a:t>
            </a:r>
            <a:r>
              <a:rPr lang="zh-TW" altLang="zh-TW" dirty="0"/>
              <a:t>°</a:t>
            </a:r>
            <a:r>
              <a:rPr lang="zh-TW" altLang="en-US" dirty="0"/>
              <a:t>、</a:t>
            </a:r>
            <a:r>
              <a:rPr lang="en-US" altLang="zh-TW" dirty="0"/>
              <a:t>-178.6</a:t>
            </a:r>
            <a:r>
              <a:rPr lang="zh-TW" altLang="zh-TW" dirty="0"/>
              <a:t>是接近理想的</a:t>
            </a:r>
            <a:r>
              <a:rPr lang="en-US" altLang="zh-TW" dirty="0"/>
              <a:t>-45</a:t>
            </a:r>
            <a:r>
              <a:rPr lang="zh-TW" altLang="zh-TW" dirty="0"/>
              <a:t>°、</a:t>
            </a:r>
            <a:r>
              <a:rPr lang="en-US" altLang="zh-TW" dirty="0"/>
              <a:t>-90</a:t>
            </a:r>
            <a:r>
              <a:rPr lang="zh-TW" altLang="zh-TW" dirty="0"/>
              <a:t>°、</a:t>
            </a:r>
            <a:r>
              <a:rPr lang="en-US" altLang="zh-TW" dirty="0"/>
              <a:t>-135</a:t>
            </a:r>
            <a:r>
              <a:rPr lang="zh-TW" altLang="zh-TW" dirty="0"/>
              <a:t>°和</a:t>
            </a:r>
            <a:r>
              <a:rPr lang="en-US" altLang="zh-TW" dirty="0"/>
              <a:t>-180</a:t>
            </a:r>
            <a:r>
              <a:rPr lang="zh-TW" altLang="zh-TW"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左下為</a:t>
            </a:r>
          </a:p>
          <a:p>
            <a:r>
              <a:rPr lang="zh-TW" altLang="zh-TW" dirty="0"/>
              <a:t>輸入埠</a:t>
            </a:r>
            <a:r>
              <a:rPr lang="en-US" altLang="zh-TW" dirty="0"/>
              <a:t>2</a:t>
            </a:r>
            <a:r>
              <a:rPr lang="zh-TW" altLang="zh-TW" dirty="0"/>
              <a:t>激發獲得的輸出埠</a:t>
            </a:r>
            <a:r>
              <a:rPr lang="en-US" altLang="zh-TW" dirty="0"/>
              <a:t>5</a:t>
            </a:r>
            <a:r>
              <a:rPr lang="zh-TW" altLang="zh-TW" dirty="0"/>
              <a:t>至埠</a:t>
            </a:r>
            <a:r>
              <a:rPr lang="en-US" altLang="zh-TW" dirty="0"/>
              <a:t>8</a:t>
            </a:r>
            <a:r>
              <a:rPr lang="zh-TW" altLang="zh-TW" dirty="0"/>
              <a:t>的模擬相位分別</a:t>
            </a:r>
            <a:endParaRPr lang="en-US" altLang="zh-TW" dirty="0"/>
          </a:p>
          <a:p>
            <a:r>
              <a:rPr lang="zh-TW" altLang="zh-TW" dirty="0"/>
              <a:t>為</a:t>
            </a:r>
            <a:r>
              <a:rPr lang="en-US" altLang="zh-TW" dirty="0"/>
              <a:t>-133.6</a:t>
            </a:r>
            <a:r>
              <a:rPr lang="zh-TW" altLang="zh-TW" dirty="0"/>
              <a:t>°、</a:t>
            </a:r>
            <a:r>
              <a:rPr lang="en-US" altLang="zh-TW" dirty="0"/>
              <a:t>+9.1</a:t>
            </a:r>
            <a:r>
              <a:rPr lang="zh-TW" altLang="zh-TW" dirty="0"/>
              <a:t>°、</a:t>
            </a:r>
            <a:r>
              <a:rPr lang="en-US" altLang="zh-TW" dirty="0"/>
              <a:t>+135.3</a:t>
            </a:r>
            <a:r>
              <a:rPr lang="zh-TW" altLang="zh-TW" dirty="0"/>
              <a:t>°和</a:t>
            </a:r>
            <a:r>
              <a:rPr lang="en-US" altLang="zh-TW" dirty="0"/>
              <a:t>-83.1</a:t>
            </a:r>
            <a:r>
              <a:rPr lang="zh-TW" altLang="zh-TW" dirty="0"/>
              <a:t>°是接近理想的</a:t>
            </a:r>
            <a:r>
              <a:rPr lang="en-US" altLang="zh-TW" dirty="0"/>
              <a:t>-135</a:t>
            </a:r>
            <a:r>
              <a:rPr lang="zh-TW" altLang="zh-TW" dirty="0"/>
              <a:t>°、</a:t>
            </a:r>
            <a:r>
              <a:rPr lang="en-US" altLang="zh-TW" dirty="0"/>
              <a:t>0</a:t>
            </a:r>
            <a:r>
              <a:rPr lang="zh-TW" altLang="zh-TW" dirty="0"/>
              <a:t>°、</a:t>
            </a:r>
            <a:r>
              <a:rPr lang="en-US" altLang="zh-TW" dirty="0"/>
              <a:t>+135</a:t>
            </a:r>
            <a:r>
              <a:rPr lang="zh-TW" altLang="zh-TW" dirty="0"/>
              <a:t>°和</a:t>
            </a:r>
            <a:r>
              <a:rPr lang="en-US" altLang="zh-TW" dirty="0"/>
              <a:t>-90</a:t>
            </a:r>
            <a:r>
              <a:rPr lang="zh-TW" altLang="zh-TW" dirty="0"/>
              <a:t>°</a:t>
            </a:r>
            <a:endParaRPr lang="en-US" altLang="zh-TW" dirty="0"/>
          </a:p>
          <a:p>
            <a:endParaRPr lang="en-US" altLang="zh-TW" dirty="0"/>
          </a:p>
          <a:p>
            <a:r>
              <a:rPr lang="zh-TW" altLang="en-US" dirty="0"/>
              <a:t>在右表為各輸入所對應的相鄰輸出相位差結果</a:t>
            </a:r>
            <a:endParaRPr lang="en-US" altLang="zh-TW" dirty="0"/>
          </a:p>
          <a:p>
            <a:r>
              <a:rPr lang="zh-TW" altLang="en-US" dirty="0"/>
              <a:t>雖然有些誤差，但結果都是接近理想值的，只是誤差會造成後面波束控制時產生偏差</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41</a:t>
            </a:fld>
            <a:endParaRPr lang="zh-TW" altLang="en-US"/>
          </a:p>
        </p:txBody>
      </p:sp>
    </p:spTree>
    <p:extLst>
      <p:ext uri="{BB962C8B-B14F-4D97-AF65-F5344CB8AC3E}">
        <p14:creationId xmlns:p14="http://schemas.microsoft.com/office/powerpoint/2010/main" val="796421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使用矩形貼片天線作為輻射元件</a:t>
            </a:r>
            <a:r>
              <a:rPr lang="zh-TW" altLang="en-US" dirty="0"/>
              <a:t>，</a:t>
            </a:r>
            <a:r>
              <a:rPr lang="zh-TW" altLang="zh-TW" dirty="0"/>
              <a:t>可以</a:t>
            </a:r>
            <a:r>
              <a:rPr lang="zh-TW" altLang="en-US" dirty="0"/>
              <a:t>透果巴特勒矩陣</a:t>
            </a:r>
            <a:r>
              <a:rPr lang="zh-TW" altLang="zh-TW" dirty="0"/>
              <a:t>獲得指向不同方向的波束</a:t>
            </a:r>
            <a:r>
              <a:rPr lang="zh-TW" altLang="en-US" dirty="0"/>
              <a:t>。</a:t>
            </a:r>
            <a:endParaRPr lang="en-US" altLang="zh-TW" dirty="0"/>
          </a:p>
          <a:p>
            <a:r>
              <a:rPr lang="zh-TW" altLang="en-US" dirty="0"/>
              <a:t>模擬的</a:t>
            </a:r>
            <a:r>
              <a:rPr lang="zh-TW" altLang="zh-TW" dirty="0"/>
              <a:t>反射係數</a:t>
            </a:r>
            <a:r>
              <a:rPr lang="zh-TW" altLang="en-US" dirty="0"/>
              <a:t>以</a:t>
            </a:r>
            <a:r>
              <a:rPr lang="en-US" altLang="zh-TW" dirty="0"/>
              <a:t> -10 dB</a:t>
            </a:r>
            <a:r>
              <a:rPr lang="zh-TW" altLang="en-US" dirty="0"/>
              <a:t>為基準</a:t>
            </a:r>
            <a:r>
              <a:rPr lang="zh-TW" altLang="zh-TW" dirty="0"/>
              <a:t>的頻</a:t>
            </a:r>
            <a:r>
              <a:rPr lang="zh-TW" altLang="en-US" dirty="0"/>
              <a:t>帶</a:t>
            </a:r>
            <a:r>
              <a:rPr lang="zh-TW" altLang="zh-TW" dirty="0"/>
              <a:t>為</a:t>
            </a:r>
            <a:r>
              <a:rPr lang="en-US" altLang="zh-TW" dirty="0"/>
              <a:t> 27.7 GHz</a:t>
            </a:r>
            <a:r>
              <a:rPr lang="zh-TW" altLang="zh-TW" dirty="0"/>
              <a:t>到</a:t>
            </a:r>
            <a:r>
              <a:rPr lang="en-US" altLang="zh-TW" dirty="0"/>
              <a:t>28.44 GHz</a:t>
            </a:r>
            <a:r>
              <a:rPr lang="zh-TW" altLang="zh-TW" dirty="0"/>
              <a:t>。</a:t>
            </a:r>
            <a:endParaRPr lang="en-US" altLang="zh-TW" dirty="0"/>
          </a:p>
          <a:p>
            <a:r>
              <a:rPr lang="zh-TW" altLang="en-US" dirty="0"/>
              <a:t>而在</a:t>
            </a:r>
            <a:r>
              <a:rPr lang="en-US" altLang="zh-TW" dirty="0"/>
              <a:t>28GHz</a:t>
            </a:r>
            <a:r>
              <a:rPr lang="zh-TW" altLang="en-US" dirty="0"/>
              <a:t>的</a:t>
            </a:r>
            <a:r>
              <a:rPr lang="zh-TW" altLang="zh-TW" dirty="0"/>
              <a:t>峰值天線增益為</a:t>
            </a:r>
            <a:r>
              <a:rPr lang="en-US" altLang="zh-TW" dirty="0"/>
              <a:t>8.2 </a:t>
            </a:r>
            <a:r>
              <a:rPr lang="en-US" altLang="zh-TW" dirty="0" err="1"/>
              <a:t>dBi</a:t>
            </a:r>
            <a:r>
              <a:rPr lang="zh-TW" altLang="zh-TW" dirty="0"/>
              <a:t>，前後比為</a:t>
            </a:r>
            <a:r>
              <a:rPr lang="en-US" altLang="zh-TW" dirty="0"/>
              <a:t>18 dB</a:t>
            </a:r>
            <a:r>
              <a:rPr lang="zh-TW"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42</a:t>
            </a:fld>
            <a:endParaRPr lang="zh-TW" altLang="en-US"/>
          </a:p>
        </p:txBody>
      </p:sp>
    </p:spTree>
    <p:extLst>
      <p:ext uri="{BB962C8B-B14F-4D97-AF65-F5344CB8AC3E}">
        <p14:creationId xmlns:p14="http://schemas.microsoft.com/office/powerpoint/2010/main" val="3106375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dirty="0"/>
                  <a:t>採用</a:t>
                </a:r>
                <a:r>
                  <a:rPr lang="en-US" altLang="zh-TW" dirty="0"/>
                  <a:t>Rogers RT5880</a:t>
                </a:r>
                <a:r>
                  <a:rPr lang="zh-TW" altLang="zh-TW" dirty="0"/>
                  <a:t>基板</a:t>
                </a:r>
                <a:r>
                  <a:rPr lang="zh-TW" altLang="en-US" dirty="0"/>
                  <a:t>，</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𝜀</m:t>
                        </m:r>
                      </m:e>
                      <m:sub>
                        <m:r>
                          <a:rPr lang="en-US" altLang="zh-TW" i="1">
                            <a:latin typeface="Cambria Math" panose="02040503050406030204" pitchFamily="18" charset="0"/>
                          </a:rPr>
                          <m:t>𝑟</m:t>
                        </m:r>
                      </m:sub>
                    </m:sSub>
                    <m:r>
                      <a:rPr lang="en-US" altLang="zh-TW" i="1">
                        <a:latin typeface="Cambria Math" panose="02040503050406030204" pitchFamily="18" charset="0"/>
                      </a:rPr>
                      <m:t>=2.2</m:t>
                    </m:r>
                  </m:oMath>
                </a14:m>
                <a:r>
                  <a:rPr lang="zh-TW" altLang="zh-TW" dirty="0"/>
                  <a:t>，</a:t>
                </a:r>
                <a14:m>
                  <m:oMath xmlns:m="http://schemas.openxmlformats.org/officeDocument/2006/math">
                    <m:func>
                      <m:funcPr>
                        <m:ctrlPr>
                          <a:rPr lang="zh-TW"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en-US" altLang="zh-TW" i="1">
                            <a:latin typeface="Cambria Math" panose="02040503050406030204" pitchFamily="18" charset="0"/>
                          </a:rPr>
                          <m:t>𝛿</m:t>
                        </m:r>
                        <m:r>
                          <a:rPr lang="en-US" altLang="zh-TW" i="1">
                            <a:latin typeface="Cambria Math" panose="02040503050406030204" pitchFamily="18" charset="0"/>
                          </a:rPr>
                          <m:t>=0.0009</m:t>
                        </m:r>
                      </m:e>
                    </m:func>
                  </m:oMath>
                </a14:m>
                <a:r>
                  <a:rPr lang="zh-TW" altLang="zh-TW" dirty="0"/>
                  <a:t>，厚度為</a:t>
                </a:r>
                <a:r>
                  <a:rPr lang="en-US" altLang="zh-TW" dirty="0"/>
                  <a:t>0.254 mm</a:t>
                </a:r>
              </a:p>
              <a:p>
                <a:r>
                  <a:rPr lang="zh-TW" altLang="en-US" dirty="0"/>
                  <a:t>巴特勒矩陣天線是把巴特勒矩陣與貼片天線組合</a:t>
                </a:r>
                <a:endParaRPr lang="en-US" altLang="zh-TW" dirty="0"/>
              </a:p>
              <a:p>
                <a:r>
                  <a:rPr lang="zh-TW" altLang="zh-TW" dirty="0"/>
                  <a:t>整體尺寸為</a:t>
                </a:r>
                <a:r>
                  <a:rPr lang="zh-TW" altLang="en-US" dirty="0"/>
                  <a:t>：</a:t>
                </a:r>
                <a:r>
                  <a:rPr lang="en-US" altLang="zh-TW" dirty="0"/>
                  <a:t> 40 mm × 43 mm × 0.254 mm</a:t>
                </a:r>
                <a:r>
                  <a:rPr lang="zh-TW" altLang="en-US" dirty="0"/>
                  <a:t>，</a:t>
                </a:r>
                <a:r>
                  <a:rPr lang="zh-TW" altLang="zh-TW" dirty="0"/>
                  <a:t>預留夾具空間整體尺寸為</a:t>
                </a:r>
                <a:r>
                  <a:rPr lang="zh-TW" altLang="en-US" dirty="0"/>
                  <a:t>：</a:t>
                </a:r>
                <a:r>
                  <a:rPr lang="en-US" altLang="zh-TW" dirty="0"/>
                  <a:t>40 mm</a:t>
                </a:r>
                <a:r>
                  <a:rPr lang="zh-TW" altLang="en-US" dirty="0"/>
                  <a:t> </a:t>
                </a:r>
                <a:r>
                  <a:rPr lang="en-US" altLang="zh-TW" dirty="0"/>
                  <a:t>× 50 mm</a:t>
                </a:r>
                <a:r>
                  <a:rPr lang="zh-TW" altLang="en-US" dirty="0"/>
                  <a:t> </a:t>
                </a:r>
                <a:r>
                  <a:rPr lang="en-US" altLang="zh-TW" dirty="0"/>
                  <a:t>× 0.254 mm</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中間圖是，</a:t>
                </a:r>
                <a:r>
                  <a:rPr lang="zh-TW" altLang="zh-TW" dirty="0"/>
                  <a:t>分別對每個輸入埠</a:t>
                </a:r>
                <a:r>
                  <a:rPr lang="zh-TW" altLang="en-US" dirty="0"/>
                  <a:t>進行</a:t>
                </a:r>
                <a:r>
                  <a:rPr lang="zh-TW" altLang="zh-TW" dirty="0"/>
                  <a:t>模擬，</a:t>
                </a:r>
                <a:r>
                  <a:rPr lang="zh-TW" altLang="en-US" dirty="0"/>
                  <a:t>得出的工</a:t>
                </a:r>
                <a:r>
                  <a:rPr lang="zh-TW" altLang="zh-TW" dirty="0"/>
                  <a:t>作頻率範圍為</a:t>
                </a:r>
                <a:r>
                  <a:rPr lang="en-US" altLang="zh-TW" dirty="0"/>
                  <a:t>27.5 GHz</a:t>
                </a:r>
                <a:r>
                  <a:rPr lang="zh-TW" altLang="zh-TW" dirty="0"/>
                  <a:t>至</a:t>
                </a:r>
                <a:r>
                  <a:rPr lang="en-US" altLang="zh-TW" dirty="0"/>
                  <a:t>28.5 GHz</a:t>
                </a:r>
                <a:r>
                  <a:rPr lang="zh-TW" altLang="zh-TW" dirty="0"/>
                  <a:t>，</a:t>
                </a:r>
                <a:r>
                  <a:rPr lang="zh-TW" altLang="en-US" dirty="0"/>
                  <a:t>比例頻</a:t>
                </a:r>
                <a:r>
                  <a:rPr lang="zh-TW" altLang="zh-TW" dirty="0"/>
                  <a:t>寬為</a:t>
                </a:r>
                <a:r>
                  <a:rPr lang="en-US" altLang="zh-TW" dirty="0"/>
                  <a:t>35.7%</a:t>
                </a:r>
                <a:r>
                  <a:rPr lang="zh-TW" altLang="zh-TW"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右圖為</a:t>
                </a:r>
                <a:r>
                  <a:rPr lang="en-US" altLang="zh-TW" dirty="0" err="1"/>
                  <a:t>xz</a:t>
                </a:r>
                <a:r>
                  <a:rPr lang="zh-TW" altLang="zh-TW" dirty="0"/>
                  <a:t>平面波束圖</a:t>
                </a:r>
                <a:r>
                  <a:rPr lang="zh-TW" altLang="en-US" dirty="0"/>
                  <a:t>，</a:t>
                </a:r>
                <a:r>
                  <a:rPr lang="zh-TW" altLang="zh-TW" dirty="0"/>
                  <a:t>埠</a:t>
                </a:r>
                <a:r>
                  <a:rPr lang="en-US" altLang="zh-TW" dirty="0"/>
                  <a:t>1</a:t>
                </a:r>
                <a:r>
                  <a:rPr lang="en-US" altLang="zh-TW" dirty="0">
                    <a:sym typeface="Wingdings" panose="05000000000000000000" pitchFamily="2" charset="2"/>
                  </a:rPr>
                  <a:t>+</a:t>
                </a:r>
                <a:r>
                  <a:rPr lang="en-US" altLang="zh-TW" dirty="0"/>
                  <a:t>14</a:t>
                </a:r>
                <a:r>
                  <a:rPr lang="zh-TW" altLang="zh-TW" dirty="0"/>
                  <a:t>°</a:t>
                </a:r>
                <a:r>
                  <a:rPr lang="zh-TW" altLang="en-US" dirty="0"/>
                  <a:t>、</a:t>
                </a:r>
                <a:r>
                  <a:rPr lang="zh-TW" altLang="zh-TW" dirty="0"/>
                  <a:t>埠</a:t>
                </a:r>
                <a:r>
                  <a:rPr lang="en-US" altLang="zh-TW" dirty="0"/>
                  <a:t>2</a:t>
                </a:r>
                <a:r>
                  <a:rPr lang="en-US" altLang="zh-TW" dirty="0">
                    <a:sym typeface="Wingdings" panose="05000000000000000000" pitchFamily="2" charset="2"/>
                  </a:rPr>
                  <a:t>-40</a:t>
                </a:r>
                <a:r>
                  <a:rPr lang="zh-TW" altLang="zh-TW" dirty="0"/>
                  <a:t>°</a:t>
                </a:r>
                <a:r>
                  <a:rPr lang="zh-TW" altLang="en-US" dirty="0"/>
                  <a:t> 、</a:t>
                </a:r>
                <a:r>
                  <a:rPr lang="zh-TW" altLang="zh-TW" dirty="0"/>
                  <a:t>埠</a:t>
                </a:r>
                <a:r>
                  <a:rPr lang="en-US" altLang="zh-TW" dirty="0"/>
                  <a:t>3</a:t>
                </a:r>
                <a:r>
                  <a:rPr lang="en-US" altLang="zh-TW" dirty="0">
                    <a:sym typeface="Wingdings" panose="05000000000000000000" pitchFamily="2" charset="2"/>
                  </a:rPr>
                  <a:t>+41</a:t>
                </a:r>
                <a:r>
                  <a:rPr lang="zh-TW" altLang="zh-TW" dirty="0"/>
                  <a:t>°</a:t>
                </a:r>
                <a:r>
                  <a:rPr lang="zh-TW" altLang="en-US" dirty="0"/>
                  <a:t> 、</a:t>
                </a:r>
                <a:r>
                  <a:rPr lang="zh-TW" altLang="zh-TW" dirty="0"/>
                  <a:t>埠</a:t>
                </a:r>
                <a:r>
                  <a:rPr lang="en-US" altLang="zh-TW" dirty="0"/>
                  <a:t>4</a:t>
                </a:r>
                <a:r>
                  <a:rPr lang="en-US" altLang="zh-TW" dirty="0">
                    <a:sym typeface="Wingdings" panose="05000000000000000000" pitchFamily="2" charset="2"/>
                  </a:rPr>
                  <a:t>-14</a:t>
                </a:r>
                <a:r>
                  <a:rPr lang="zh-TW" altLang="zh-TW" dirty="0"/>
                  <a: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zh-TW" dirty="0"/>
                  <a:t>採用</a:t>
                </a:r>
                <a:r>
                  <a:rPr lang="en-US" altLang="zh-TW" dirty="0"/>
                  <a:t>Rogers RT5880</a:t>
                </a:r>
                <a:r>
                  <a:rPr lang="zh-TW" altLang="zh-TW" dirty="0"/>
                  <a:t>基板</a:t>
                </a:r>
                <a:r>
                  <a:rPr lang="zh-TW" altLang="en-US" dirty="0"/>
                  <a:t>，</a:t>
                </a:r>
                <a:r>
                  <a:rPr lang="en-US" altLang="zh-TW" i="0">
                    <a:latin typeface="Cambria Math" panose="02040503050406030204" pitchFamily="18" charset="0"/>
                  </a:rPr>
                  <a:t>𝜀</a:t>
                </a:r>
                <a:r>
                  <a:rPr lang="zh-TW" altLang="zh-TW" i="0">
                    <a:latin typeface="Cambria Math" panose="02040503050406030204" pitchFamily="18" charset="0"/>
                  </a:rPr>
                  <a:t>_</a:t>
                </a:r>
                <a:r>
                  <a:rPr lang="en-US" altLang="zh-TW" i="0">
                    <a:latin typeface="Cambria Math" panose="02040503050406030204" pitchFamily="18" charset="0"/>
                  </a:rPr>
                  <a:t>𝑟=2.2</a:t>
                </a:r>
                <a:r>
                  <a:rPr lang="zh-TW" altLang="zh-TW" dirty="0"/>
                  <a:t>，</a:t>
                </a:r>
                <a:r>
                  <a:rPr lang="en-US" altLang="zh-TW" i="0">
                    <a:latin typeface="Cambria Math" panose="02040503050406030204" pitchFamily="18" charset="0"/>
                  </a:rPr>
                  <a:t>tan</a:t>
                </a:r>
                <a:r>
                  <a:rPr lang="zh-TW" altLang="zh-TW" i="0">
                    <a:latin typeface="Cambria Math" panose="02040503050406030204" pitchFamily="18" charset="0"/>
                  </a:rPr>
                  <a:t>⁡〖</a:t>
                </a:r>
                <a:r>
                  <a:rPr lang="en-US" altLang="zh-TW" i="0">
                    <a:latin typeface="Cambria Math" panose="02040503050406030204" pitchFamily="18" charset="0"/>
                  </a:rPr>
                  <a:t>𝛿=0.0009</a:t>
                </a:r>
                <a:r>
                  <a:rPr lang="zh-TW" altLang="zh-TW" i="0">
                    <a:latin typeface="Cambria Math" panose="02040503050406030204" pitchFamily="18" charset="0"/>
                  </a:rPr>
                  <a:t>〗</a:t>
                </a:r>
                <a:r>
                  <a:rPr lang="zh-TW" altLang="zh-TW" dirty="0"/>
                  <a:t>，厚度為</a:t>
                </a:r>
                <a:r>
                  <a:rPr lang="en-US" altLang="zh-TW" dirty="0"/>
                  <a:t>0.254 mm</a:t>
                </a:r>
              </a:p>
              <a:p>
                <a:r>
                  <a:rPr lang="zh-TW" altLang="zh-TW" dirty="0"/>
                  <a:t>整體尺寸為</a:t>
                </a:r>
                <a:r>
                  <a:rPr lang="zh-TW" altLang="en-US" dirty="0"/>
                  <a:t>：</a:t>
                </a:r>
                <a:r>
                  <a:rPr lang="en-US" altLang="zh-TW" dirty="0"/>
                  <a:t> 40 mm × 43 mm × 0.254 mm</a:t>
                </a:r>
                <a:r>
                  <a:rPr lang="zh-TW" altLang="en-US" dirty="0"/>
                  <a:t>，</a:t>
                </a:r>
                <a:r>
                  <a:rPr lang="zh-TW" altLang="zh-TW" dirty="0"/>
                  <a:t>預留夾具空間整體尺寸為</a:t>
                </a:r>
                <a:r>
                  <a:rPr lang="zh-TW" altLang="en-US" dirty="0"/>
                  <a:t>：</a:t>
                </a:r>
                <a:r>
                  <a:rPr lang="en-US" altLang="zh-TW" dirty="0"/>
                  <a:t>40 mm</a:t>
                </a:r>
                <a:r>
                  <a:rPr lang="zh-TW" altLang="en-US" dirty="0"/>
                  <a:t> </a:t>
                </a:r>
                <a:r>
                  <a:rPr lang="en-US" altLang="zh-TW" dirty="0"/>
                  <a:t>× 50 mm</a:t>
                </a:r>
                <a:r>
                  <a:rPr lang="zh-TW" altLang="en-US" dirty="0"/>
                  <a:t> </a:t>
                </a:r>
                <a:r>
                  <a:rPr lang="en-US" altLang="zh-TW" dirty="0"/>
                  <a:t>× 0.254 mm</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分別對每個輸入埠模擬，反射係數</a:t>
                </a:r>
                <a:r>
                  <a:rPr lang="en-US" altLang="zh-TW" dirty="0"/>
                  <a:t>(S</a:t>
                </a:r>
                <a:r>
                  <a:rPr lang="en-US" altLang="zh-TW" baseline="-25000" dirty="0"/>
                  <a:t>11</a:t>
                </a:r>
                <a:r>
                  <a:rPr lang="zh-TW" altLang="zh-TW" dirty="0"/>
                  <a:t>、</a:t>
                </a:r>
                <a:r>
                  <a:rPr lang="en-US" altLang="zh-TW" dirty="0"/>
                  <a:t>S</a:t>
                </a:r>
                <a:r>
                  <a:rPr lang="en-US" altLang="zh-TW" baseline="-25000" dirty="0"/>
                  <a:t>22</a:t>
                </a:r>
                <a:r>
                  <a:rPr lang="zh-TW" altLang="zh-TW" dirty="0"/>
                  <a:t>、</a:t>
                </a:r>
                <a:r>
                  <a:rPr lang="en-US" altLang="zh-TW" dirty="0"/>
                  <a:t>S</a:t>
                </a:r>
                <a:r>
                  <a:rPr lang="en-US" altLang="zh-TW" baseline="-25000" dirty="0"/>
                  <a:t>33</a:t>
                </a:r>
                <a:r>
                  <a:rPr lang="zh-TW" altLang="zh-TW" dirty="0"/>
                  <a:t>和</a:t>
                </a:r>
                <a:r>
                  <a:rPr lang="en-US" altLang="zh-TW" dirty="0"/>
                  <a:t>S</a:t>
                </a:r>
                <a:r>
                  <a:rPr lang="en-US" altLang="zh-TW" baseline="-25000" dirty="0"/>
                  <a:t>44</a:t>
                </a:r>
                <a:r>
                  <a:rPr lang="en-US" altLang="zh-TW" dirty="0"/>
                  <a:t>)</a:t>
                </a:r>
                <a:r>
                  <a:rPr lang="zh-TW" altLang="en-US" dirty="0"/>
                  <a:t> </a:t>
                </a:r>
                <a:r>
                  <a:rPr lang="zh-TW" altLang="zh-TW" dirty="0"/>
                  <a:t>以</a:t>
                </a:r>
                <a:r>
                  <a:rPr lang="en-US" altLang="zh-TW" dirty="0"/>
                  <a:t>-10dB</a:t>
                </a:r>
                <a:r>
                  <a:rPr lang="zh-TW" altLang="zh-TW" dirty="0"/>
                  <a:t>為基準的工作頻率範圍為</a:t>
                </a:r>
                <a:r>
                  <a:rPr lang="en-US" altLang="zh-TW" dirty="0"/>
                  <a:t>27.5 GHz</a:t>
                </a:r>
                <a:r>
                  <a:rPr lang="zh-TW" altLang="zh-TW" dirty="0"/>
                  <a:t>至</a:t>
                </a:r>
                <a:r>
                  <a:rPr lang="en-US" altLang="zh-TW" dirty="0"/>
                  <a:t>28.5 GHz</a:t>
                </a:r>
                <a:r>
                  <a:rPr lang="zh-TW" altLang="zh-TW" dirty="0"/>
                  <a:t>，</a:t>
                </a:r>
                <a:r>
                  <a:rPr lang="zh-TW" altLang="en-US" dirty="0"/>
                  <a:t>比例頻</a:t>
                </a:r>
                <a:r>
                  <a:rPr lang="zh-TW" altLang="zh-TW" dirty="0"/>
                  <a:t>寬為</a:t>
                </a:r>
                <a:r>
                  <a:rPr lang="en-US" altLang="zh-TW" dirty="0"/>
                  <a:t>35.7%</a:t>
                </a:r>
                <a:r>
                  <a:rPr lang="zh-TW" altLang="zh-TW"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xz</a:t>
                </a:r>
                <a:r>
                  <a:rPr lang="zh-TW" altLang="zh-TW" dirty="0"/>
                  <a:t>平面波束圖</a:t>
                </a:r>
                <a:r>
                  <a:rPr lang="zh-TW" altLang="en-US" dirty="0"/>
                  <a:t>，</a:t>
                </a:r>
                <a:r>
                  <a:rPr lang="zh-TW" altLang="zh-TW" dirty="0"/>
                  <a:t>埠</a:t>
                </a:r>
                <a:r>
                  <a:rPr lang="en-US" altLang="zh-TW" dirty="0"/>
                  <a:t>1</a:t>
                </a:r>
                <a:r>
                  <a:rPr lang="en-US" altLang="zh-TW" dirty="0">
                    <a:sym typeface="Wingdings" panose="05000000000000000000" pitchFamily="2" charset="2"/>
                  </a:rPr>
                  <a:t>+</a:t>
                </a:r>
                <a:r>
                  <a:rPr lang="en-US" altLang="zh-TW" dirty="0"/>
                  <a:t>14</a:t>
                </a:r>
                <a:r>
                  <a:rPr lang="zh-TW" altLang="zh-TW" dirty="0"/>
                  <a:t>°</a:t>
                </a:r>
                <a:r>
                  <a:rPr lang="zh-TW" altLang="en-US" dirty="0"/>
                  <a:t>、</a:t>
                </a:r>
                <a:r>
                  <a:rPr lang="zh-TW" altLang="zh-TW" dirty="0"/>
                  <a:t>埠</a:t>
                </a:r>
                <a:r>
                  <a:rPr lang="en-US" altLang="zh-TW" dirty="0"/>
                  <a:t>2</a:t>
                </a:r>
                <a:r>
                  <a:rPr lang="en-US" altLang="zh-TW" dirty="0">
                    <a:sym typeface="Wingdings" panose="05000000000000000000" pitchFamily="2" charset="2"/>
                  </a:rPr>
                  <a:t>-40</a:t>
                </a:r>
                <a:r>
                  <a:rPr lang="zh-TW" altLang="zh-TW" dirty="0"/>
                  <a:t>°</a:t>
                </a:r>
                <a:r>
                  <a:rPr lang="zh-TW" altLang="en-US" dirty="0"/>
                  <a:t> 、</a:t>
                </a:r>
                <a:r>
                  <a:rPr lang="zh-TW" altLang="zh-TW" dirty="0"/>
                  <a:t>埠</a:t>
                </a:r>
                <a:r>
                  <a:rPr lang="en-US" altLang="zh-TW" dirty="0"/>
                  <a:t>3</a:t>
                </a:r>
                <a:r>
                  <a:rPr lang="en-US" altLang="zh-TW" dirty="0">
                    <a:sym typeface="Wingdings" panose="05000000000000000000" pitchFamily="2" charset="2"/>
                  </a:rPr>
                  <a:t>+41</a:t>
                </a:r>
                <a:r>
                  <a:rPr lang="zh-TW" altLang="zh-TW" dirty="0"/>
                  <a:t>°</a:t>
                </a:r>
                <a:r>
                  <a:rPr lang="zh-TW" altLang="en-US" dirty="0"/>
                  <a:t> 、</a:t>
                </a:r>
                <a:r>
                  <a:rPr lang="zh-TW" altLang="zh-TW" dirty="0"/>
                  <a:t>埠</a:t>
                </a:r>
                <a:r>
                  <a:rPr lang="en-US" altLang="zh-TW" dirty="0"/>
                  <a:t>4</a:t>
                </a:r>
                <a:r>
                  <a:rPr lang="en-US" altLang="zh-TW" dirty="0">
                    <a:sym typeface="Wingdings" panose="05000000000000000000" pitchFamily="2" charset="2"/>
                  </a:rPr>
                  <a:t>-14</a:t>
                </a:r>
                <a:r>
                  <a:rPr lang="zh-TW" altLang="zh-TW" dirty="0"/>
                  <a: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F4BDD486-6A66-47F8-88EE-6A5C929488EE}" type="slidenum">
              <a:rPr lang="zh-TW" altLang="en-US" smtClean="0"/>
              <a:t>43</a:t>
            </a:fld>
            <a:endParaRPr lang="zh-TW" altLang="en-US"/>
          </a:p>
        </p:txBody>
      </p:sp>
    </p:spTree>
    <p:extLst>
      <p:ext uri="{BB962C8B-B14F-4D97-AF65-F5344CB8AC3E}">
        <p14:creationId xmlns:p14="http://schemas.microsoft.com/office/powerpoint/2010/main" val="3026761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dirty="0"/>
                  <a:t>採用</a:t>
                </a:r>
                <a:r>
                  <a:rPr lang="en-US" altLang="zh-TW" dirty="0"/>
                  <a:t>Rogers RT5880</a:t>
                </a:r>
                <a:r>
                  <a:rPr lang="zh-TW" altLang="zh-TW" dirty="0"/>
                  <a:t>基板</a:t>
                </a:r>
                <a:r>
                  <a:rPr lang="zh-TW" altLang="en-US" dirty="0"/>
                  <a:t>，</a:t>
                </a:r>
                <a:r>
                  <a:rPr lang="zh-TW" altLang="zh-TW" dirty="0"/>
                  <a:t>介電常數 </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𝜀</m:t>
                        </m:r>
                      </m:e>
                      <m:sub>
                        <m:r>
                          <a:rPr lang="en-US" altLang="zh-TW" i="1">
                            <a:latin typeface="Cambria Math" panose="02040503050406030204" pitchFamily="18" charset="0"/>
                          </a:rPr>
                          <m:t>𝑟</m:t>
                        </m:r>
                      </m:sub>
                    </m:sSub>
                    <m:r>
                      <a:rPr lang="en-US" altLang="zh-TW" i="1">
                        <a:latin typeface="Cambria Math" panose="02040503050406030204" pitchFamily="18" charset="0"/>
                      </a:rPr>
                      <m:t>=2.2</m:t>
                    </m:r>
                  </m:oMath>
                </a14:m>
                <a:r>
                  <a:rPr lang="zh-TW" altLang="zh-TW" dirty="0"/>
                  <a:t>，損耗角正切 </a:t>
                </a:r>
                <a14:m>
                  <m:oMath xmlns:m="http://schemas.openxmlformats.org/officeDocument/2006/math">
                    <m:func>
                      <m:funcPr>
                        <m:ctrlPr>
                          <a:rPr lang="zh-TW"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en-US" altLang="zh-TW" i="1">
                            <a:latin typeface="Cambria Math" panose="02040503050406030204" pitchFamily="18" charset="0"/>
                          </a:rPr>
                          <m:t>𝛿</m:t>
                        </m:r>
                        <m:r>
                          <a:rPr lang="en-US" altLang="zh-TW" i="1">
                            <a:latin typeface="Cambria Math" panose="02040503050406030204" pitchFamily="18" charset="0"/>
                          </a:rPr>
                          <m:t>=0.0009</m:t>
                        </m:r>
                      </m:e>
                    </m:func>
                  </m:oMath>
                </a14:m>
                <a:r>
                  <a:rPr lang="zh-TW" altLang="zh-TW" dirty="0"/>
                  <a:t>，厚度為</a:t>
                </a:r>
                <a:r>
                  <a:rPr lang="en-US" altLang="zh-TW" dirty="0"/>
                  <a:t>0.254 mm</a:t>
                </a:r>
              </a:p>
              <a:p>
                <a:r>
                  <a:rPr lang="zh-TW" altLang="en-US" dirty="0"/>
                  <a:t>基板尺寸：</a:t>
                </a:r>
                <a:r>
                  <a:rPr lang="en-US" altLang="zh-TW" dirty="0"/>
                  <a:t>40mm</a:t>
                </a:r>
                <a:r>
                  <a:rPr lang="zh-TW" altLang="en-US" dirty="0"/>
                  <a:t> </a:t>
                </a:r>
                <a:r>
                  <a:rPr lang="en-US" altLang="zh-TW" dirty="0"/>
                  <a:t>×</a:t>
                </a:r>
                <a:r>
                  <a:rPr lang="zh-TW" altLang="en-US" dirty="0"/>
                  <a:t> </a:t>
                </a:r>
                <a:r>
                  <a:rPr lang="en-US" altLang="zh-TW" dirty="0"/>
                  <a:t>50mm × 0.254mm</a:t>
                </a:r>
              </a:p>
              <a:p>
                <a:r>
                  <a:rPr lang="zh-TW" altLang="en-US" dirty="0"/>
                  <a:t>左邊為巴特勒矩陣天線實作圖</a:t>
                </a:r>
                <a:endParaRPr lang="en-US" altLang="zh-TW" dirty="0"/>
              </a:p>
              <a:p>
                <a:r>
                  <a:rPr lang="zh-TW" altLang="en-US" dirty="0"/>
                  <a:t>並</a:t>
                </a:r>
                <a:r>
                  <a:rPr lang="zh-TW" altLang="zh-TW" dirty="0"/>
                  <a:t>使用</a:t>
                </a:r>
                <a:r>
                  <a:rPr lang="en-US" altLang="zh-TW" dirty="0"/>
                  <a:t>Agilent PNA N5227A</a:t>
                </a:r>
                <a:r>
                  <a:rPr lang="zh-TW" altLang="zh-TW" dirty="0"/>
                  <a:t>網路分析儀</a:t>
                </a:r>
                <a:r>
                  <a:rPr lang="zh-TW" altLang="en-US" dirty="0"/>
                  <a:t>，</a:t>
                </a:r>
                <a:r>
                  <a:rPr lang="zh-TW" altLang="zh-TW" dirty="0"/>
                  <a:t>通過</a:t>
                </a:r>
                <a:r>
                  <a:rPr lang="en-US" altLang="zh-TW" dirty="0"/>
                  <a:t>1.85 mm End Launch</a:t>
                </a:r>
                <a:r>
                  <a:rPr lang="zh-TW" altLang="zh-TW" dirty="0"/>
                  <a:t>連接器饋送</a:t>
                </a:r>
                <a:r>
                  <a:rPr lang="zh-TW" altLang="en-US" dirty="0"/>
                  <a:t>，進行反射係數量測</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MW6</a:t>
                </a:r>
                <a:r>
                  <a:rPr lang="zh-TW" altLang="en-US" dirty="0"/>
                  <a:t>毫米波無反射室量測天線場型</a:t>
                </a:r>
              </a:p>
              <a:p>
                <a:endParaRPr lang="en-US" altLang="zh-TW" dirty="0"/>
              </a:p>
              <a:p>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zh-TW" dirty="0"/>
                  <a:t>採用</a:t>
                </a:r>
                <a:r>
                  <a:rPr lang="en-US" altLang="zh-TW" dirty="0"/>
                  <a:t>Rogers RT5880</a:t>
                </a:r>
                <a:r>
                  <a:rPr lang="zh-TW" altLang="zh-TW" dirty="0"/>
                  <a:t>基板</a:t>
                </a:r>
                <a:r>
                  <a:rPr lang="zh-TW" altLang="en-US" dirty="0"/>
                  <a:t>，</a:t>
                </a:r>
                <a:r>
                  <a:rPr lang="zh-TW" altLang="zh-TW" dirty="0"/>
                  <a:t>介電常數 </a:t>
                </a:r>
                <a:r>
                  <a:rPr lang="en-US" altLang="zh-TW" i="0">
                    <a:latin typeface="Cambria Math" panose="02040503050406030204" pitchFamily="18" charset="0"/>
                  </a:rPr>
                  <a:t>𝜀</a:t>
                </a:r>
                <a:r>
                  <a:rPr lang="zh-TW" altLang="zh-TW" i="0">
                    <a:latin typeface="Cambria Math" panose="02040503050406030204" pitchFamily="18" charset="0"/>
                  </a:rPr>
                  <a:t>_</a:t>
                </a:r>
                <a:r>
                  <a:rPr lang="en-US" altLang="zh-TW" i="0">
                    <a:latin typeface="Cambria Math" panose="02040503050406030204" pitchFamily="18" charset="0"/>
                  </a:rPr>
                  <a:t>𝑟=2.2</a:t>
                </a:r>
                <a:r>
                  <a:rPr lang="zh-TW" altLang="zh-TW" dirty="0"/>
                  <a:t>，損耗角正切 </a:t>
                </a:r>
                <a:r>
                  <a:rPr lang="en-US" altLang="zh-TW" i="0">
                    <a:latin typeface="Cambria Math" panose="02040503050406030204" pitchFamily="18" charset="0"/>
                  </a:rPr>
                  <a:t>tan</a:t>
                </a:r>
                <a:r>
                  <a:rPr lang="zh-TW" altLang="zh-TW" i="0">
                    <a:latin typeface="Cambria Math" panose="02040503050406030204" pitchFamily="18" charset="0"/>
                  </a:rPr>
                  <a:t>⁡〖</a:t>
                </a:r>
                <a:r>
                  <a:rPr lang="en-US" altLang="zh-TW" i="0">
                    <a:latin typeface="Cambria Math" panose="02040503050406030204" pitchFamily="18" charset="0"/>
                  </a:rPr>
                  <a:t>𝛿=0.0009</a:t>
                </a:r>
                <a:r>
                  <a:rPr lang="zh-TW" altLang="zh-TW" i="0">
                    <a:latin typeface="Cambria Math" panose="02040503050406030204" pitchFamily="18" charset="0"/>
                  </a:rPr>
                  <a:t>〗</a:t>
                </a:r>
                <a:r>
                  <a:rPr lang="zh-TW" altLang="zh-TW" dirty="0"/>
                  <a:t>，厚度為</a:t>
                </a:r>
                <a:r>
                  <a:rPr lang="en-US" altLang="zh-TW" dirty="0"/>
                  <a:t>0.254 mm</a:t>
                </a:r>
              </a:p>
              <a:p>
                <a:r>
                  <a:rPr lang="zh-TW" altLang="en-US" dirty="0"/>
                  <a:t>基板尺寸：</a:t>
                </a:r>
                <a:r>
                  <a:rPr lang="en-US" altLang="zh-TW" dirty="0"/>
                  <a:t>40mm</a:t>
                </a:r>
                <a:r>
                  <a:rPr lang="zh-TW" altLang="en-US" dirty="0"/>
                  <a:t> </a:t>
                </a:r>
                <a:r>
                  <a:rPr lang="en-US" altLang="zh-TW" dirty="0"/>
                  <a:t>×</a:t>
                </a:r>
                <a:r>
                  <a:rPr lang="zh-TW" altLang="en-US" dirty="0"/>
                  <a:t> </a:t>
                </a:r>
                <a:r>
                  <a:rPr lang="en-US" altLang="zh-TW" dirty="0"/>
                  <a:t>50mm × 0.254mm</a:t>
                </a:r>
              </a:p>
              <a:p>
                <a:r>
                  <a:rPr lang="zh-TW" altLang="zh-TW" dirty="0"/>
                  <a:t>使用</a:t>
                </a:r>
                <a:r>
                  <a:rPr lang="en-US" altLang="zh-TW" dirty="0"/>
                  <a:t>Agilent PNA N5227A</a:t>
                </a:r>
                <a:r>
                  <a:rPr lang="zh-TW" altLang="zh-TW" dirty="0"/>
                  <a:t>網路分析儀</a:t>
                </a:r>
                <a:r>
                  <a:rPr lang="zh-TW" altLang="en-US" dirty="0"/>
                  <a:t>，</a:t>
                </a:r>
                <a:r>
                  <a:rPr lang="zh-TW" altLang="zh-TW" dirty="0"/>
                  <a:t>通過</a:t>
                </a:r>
                <a:r>
                  <a:rPr lang="en-US" altLang="zh-TW" dirty="0"/>
                  <a:t>1.85 mm End Launch</a:t>
                </a:r>
                <a:r>
                  <a:rPr lang="zh-TW" altLang="zh-TW" dirty="0"/>
                  <a:t>連接器饋送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MW6</a:t>
                </a:r>
                <a:r>
                  <a:rPr lang="zh-TW" altLang="en-US" dirty="0"/>
                  <a:t>毫米波無反射室量測天線場型</a:t>
                </a:r>
              </a:p>
              <a:p>
                <a:endParaRPr lang="en-US" altLang="zh-TW" dirty="0"/>
              </a:p>
              <a:p>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F4BDD486-6A66-47F8-88EE-6A5C929488EE}" type="slidenum">
              <a:rPr lang="zh-TW" altLang="en-US" smtClean="0"/>
              <a:t>44</a:t>
            </a:fld>
            <a:endParaRPr lang="zh-TW" altLang="en-US"/>
          </a:p>
        </p:txBody>
      </p:sp>
    </p:spTree>
    <p:extLst>
      <p:ext uri="{BB962C8B-B14F-4D97-AF65-F5344CB8AC3E}">
        <p14:creationId xmlns:p14="http://schemas.microsoft.com/office/powerpoint/2010/main" val="1750131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量測的埠</a:t>
            </a:r>
            <a:r>
              <a:rPr lang="en-US" altLang="zh-TW" dirty="0"/>
              <a:t>1</a:t>
            </a:r>
            <a:r>
              <a:rPr lang="zh-TW" altLang="zh-TW" dirty="0"/>
              <a:t>和埠</a:t>
            </a:r>
            <a:r>
              <a:rPr lang="en-US" altLang="zh-TW" dirty="0"/>
              <a:t>4</a:t>
            </a:r>
            <a:r>
              <a:rPr lang="zh-TW" altLang="zh-TW" dirty="0"/>
              <a:t>在</a:t>
            </a:r>
            <a:r>
              <a:rPr lang="en-US" altLang="zh-TW" dirty="0"/>
              <a:t>27.6GHz</a:t>
            </a:r>
            <a:r>
              <a:rPr lang="zh-TW" altLang="zh-TW" dirty="0"/>
              <a:t>和</a:t>
            </a:r>
            <a:r>
              <a:rPr lang="en-US" altLang="zh-TW" dirty="0"/>
              <a:t>28.6GHz</a:t>
            </a:r>
            <a:r>
              <a:rPr lang="zh-TW" altLang="zh-TW" dirty="0"/>
              <a:t>都呈現一個諧振低點，可以看出一致性的趨勢，但模擬與量測</a:t>
            </a:r>
            <a:r>
              <a:rPr lang="zh-TW" altLang="en-US" dirty="0"/>
              <a:t>略有</a:t>
            </a:r>
            <a:r>
              <a:rPr lang="zh-TW" altLang="zh-TW" dirty="0"/>
              <a:t>不同</a:t>
            </a:r>
            <a:r>
              <a:rPr lang="zh-TW" altLang="en-US" dirty="0"/>
              <a:t>。</a:t>
            </a:r>
            <a:endParaRPr lang="en-US" altLang="zh-TW" dirty="0"/>
          </a:p>
          <a:p>
            <a:r>
              <a:rPr lang="zh-TW" altLang="zh-TW" dirty="0"/>
              <a:t>埠</a:t>
            </a:r>
            <a:r>
              <a:rPr lang="en-US" altLang="zh-TW" dirty="0"/>
              <a:t>2</a:t>
            </a:r>
            <a:r>
              <a:rPr lang="zh-TW" altLang="zh-TW" dirty="0"/>
              <a:t>和埠</a:t>
            </a:r>
            <a:r>
              <a:rPr lang="en-US" altLang="zh-TW" dirty="0"/>
              <a:t>3</a:t>
            </a:r>
            <a:r>
              <a:rPr lang="zh-TW" altLang="zh-TW" dirty="0"/>
              <a:t>雖然模擬與量測有稍微頻偏，但兩者的量測有不錯的一致性。</a:t>
            </a:r>
            <a:endParaRPr lang="en-US" altLang="zh-TW" dirty="0"/>
          </a:p>
          <a:p>
            <a:r>
              <a:rPr lang="zh-TW" altLang="en-US" dirty="0"/>
              <a:t>在不同輸入埠所對應的波束方向，模擬與量測是蠻一致的</a:t>
            </a:r>
            <a:endParaRPr lang="en-US" altLang="zh-TW" dirty="0"/>
          </a:p>
          <a:p>
            <a:r>
              <a:rPr lang="zh-TW" altLang="en-US" dirty="0"/>
              <a:t>波束偏差造成原因可能為架設天線時不準確所造成的誤差</a:t>
            </a:r>
            <a:endParaRPr lang="en-US" altLang="zh-TW" dirty="0"/>
          </a:p>
          <a:p>
            <a:endParaRPr lang="en-US" altLang="zh-TW" dirty="0"/>
          </a:p>
          <a:p>
            <a:endParaRPr lang="en-US" altLang="zh-TW" dirty="0"/>
          </a:p>
          <a:p>
            <a:r>
              <a:rPr lang="zh-TW" altLang="zh-TW" dirty="0"/>
              <a:t>模擬的</a:t>
            </a:r>
            <a:r>
              <a:rPr lang="en-US" altLang="zh-TW" dirty="0"/>
              <a:t>2L</a:t>
            </a:r>
            <a:r>
              <a:rPr lang="zh-TW" altLang="zh-TW" dirty="0"/>
              <a:t>、</a:t>
            </a:r>
            <a:r>
              <a:rPr lang="en-US" altLang="zh-TW" dirty="0"/>
              <a:t>1L</a:t>
            </a:r>
            <a:r>
              <a:rPr lang="zh-TW" altLang="zh-TW" dirty="0"/>
              <a:t>、</a:t>
            </a:r>
            <a:r>
              <a:rPr lang="en-US" altLang="zh-TW" dirty="0"/>
              <a:t>1R </a:t>
            </a:r>
            <a:r>
              <a:rPr lang="zh-TW" altLang="zh-TW" dirty="0"/>
              <a:t>和</a:t>
            </a:r>
            <a:r>
              <a:rPr lang="en-US" altLang="zh-TW" dirty="0"/>
              <a:t> 2R</a:t>
            </a:r>
            <a:r>
              <a:rPr lang="zh-TW" altLang="zh-TW" dirty="0"/>
              <a:t>方向峰值增益為</a:t>
            </a:r>
            <a:r>
              <a:rPr lang="en-US" altLang="zh-TW" dirty="0"/>
              <a:t> +9.02</a:t>
            </a:r>
            <a:r>
              <a:rPr lang="zh-TW" altLang="zh-TW" dirty="0"/>
              <a:t>、</a:t>
            </a:r>
            <a:r>
              <a:rPr lang="en-US" altLang="zh-TW" dirty="0"/>
              <a:t>+10.5</a:t>
            </a:r>
            <a:r>
              <a:rPr lang="zh-TW" altLang="zh-TW" dirty="0"/>
              <a:t>、</a:t>
            </a:r>
            <a:r>
              <a:rPr lang="en-US" altLang="zh-TW" dirty="0"/>
              <a:t>+10.2</a:t>
            </a:r>
            <a:r>
              <a:rPr lang="zh-TW" altLang="zh-TW" dirty="0"/>
              <a:t>、</a:t>
            </a:r>
            <a:r>
              <a:rPr lang="en-US" altLang="zh-TW" dirty="0"/>
              <a:t>+9.25 </a:t>
            </a:r>
            <a:r>
              <a:rPr lang="en-US" altLang="zh-TW" dirty="0" err="1"/>
              <a:t>dBi</a:t>
            </a:r>
            <a:r>
              <a:rPr lang="zh-TW" altLang="zh-TW" dirty="0"/>
              <a:t>，波束轉向角為</a:t>
            </a:r>
            <a:r>
              <a:rPr lang="en-US" altLang="zh-TW" dirty="0"/>
              <a:t> -41°</a:t>
            </a:r>
            <a:r>
              <a:rPr lang="zh-TW" altLang="zh-TW" dirty="0"/>
              <a:t>、</a:t>
            </a:r>
            <a:r>
              <a:rPr lang="en-US" altLang="zh-TW" dirty="0"/>
              <a:t>-10°</a:t>
            </a:r>
            <a:r>
              <a:rPr lang="zh-TW" altLang="zh-TW" dirty="0"/>
              <a:t>、</a:t>
            </a:r>
            <a:r>
              <a:rPr lang="en-US" altLang="zh-TW" dirty="0"/>
              <a:t>+11° </a:t>
            </a:r>
            <a:r>
              <a:rPr lang="zh-TW" altLang="zh-TW" dirty="0"/>
              <a:t>和</a:t>
            </a:r>
            <a:r>
              <a:rPr lang="en-US" altLang="zh-TW" dirty="0"/>
              <a:t>+41°</a:t>
            </a:r>
          </a:p>
          <a:p>
            <a:r>
              <a:rPr lang="zh-TW" altLang="zh-TW" dirty="0"/>
              <a:t>量測的</a:t>
            </a:r>
            <a:r>
              <a:rPr lang="en-US" altLang="zh-TW" dirty="0"/>
              <a:t>2L</a:t>
            </a:r>
            <a:r>
              <a:rPr lang="zh-TW" altLang="zh-TW" dirty="0"/>
              <a:t>、</a:t>
            </a:r>
            <a:r>
              <a:rPr lang="en-US" altLang="zh-TW" dirty="0"/>
              <a:t>1L</a:t>
            </a:r>
            <a:r>
              <a:rPr lang="zh-TW" altLang="zh-TW" dirty="0"/>
              <a:t>、</a:t>
            </a:r>
            <a:r>
              <a:rPr lang="en-US" altLang="zh-TW" dirty="0"/>
              <a:t>1R </a:t>
            </a:r>
            <a:r>
              <a:rPr lang="zh-TW" altLang="zh-TW" dirty="0"/>
              <a:t>和</a:t>
            </a:r>
            <a:r>
              <a:rPr lang="en-US" altLang="zh-TW" dirty="0"/>
              <a:t>2R</a:t>
            </a:r>
            <a:r>
              <a:rPr lang="zh-TW" altLang="zh-TW" dirty="0"/>
              <a:t>方向的峰值增益為</a:t>
            </a:r>
            <a:r>
              <a:rPr lang="en-US" altLang="zh-TW" dirty="0"/>
              <a:t> +8.79</a:t>
            </a:r>
            <a:r>
              <a:rPr lang="zh-TW" altLang="zh-TW" dirty="0"/>
              <a:t>、</a:t>
            </a:r>
            <a:r>
              <a:rPr lang="en-US" altLang="zh-TW" dirty="0"/>
              <a:t>+9.66</a:t>
            </a:r>
            <a:r>
              <a:rPr lang="zh-TW" altLang="zh-TW" dirty="0"/>
              <a:t>、</a:t>
            </a:r>
            <a:r>
              <a:rPr lang="en-US" altLang="zh-TW" dirty="0"/>
              <a:t>+10.8</a:t>
            </a:r>
            <a:r>
              <a:rPr lang="zh-TW" altLang="zh-TW" dirty="0"/>
              <a:t>、</a:t>
            </a:r>
            <a:r>
              <a:rPr lang="en-US" altLang="zh-TW" dirty="0"/>
              <a:t>+9.21 </a:t>
            </a:r>
            <a:r>
              <a:rPr lang="en-US" altLang="zh-TW" dirty="0" err="1"/>
              <a:t>dBi</a:t>
            </a:r>
            <a:r>
              <a:rPr lang="zh-TW" altLang="zh-TW" dirty="0"/>
              <a:t>，波束轉向角為</a:t>
            </a:r>
            <a:r>
              <a:rPr lang="en-US" altLang="zh-TW" dirty="0"/>
              <a:t> -38°</a:t>
            </a:r>
            <a:r>
              <a:rPr lang="zh-TW" altLang="zh-TW" dirty="0"/>
              <a:t>、</a:t>
            </a:r>
            <a:r>
              <a:rPr lang="en-US" altLang="zh-TW" dirty="0"/>
              <a:t>-13°</a:t>
            </a:r>
            <a:r>
              <a:rPr lang="zh-TW" altLang="zh-TW" dirty="0"/>
              <a:t>、</a:t>
            </a:r>
            <a:r>
              <a:rPr lang="en-US" altLang="zh-TW" dirty="0"/>
              <a:t>+19° </a:t>
            </a:r>
            <a:r>
              <a:rPr lang="zh-TW" altLang="zh-TW" dirty="0"/>
              <a:t>和</a:t>
            </a:r>
            <a:r>
              <a:rPr lang="en-US" altLang="zh-TW" dirty="0"/>
              <a:t>+41°</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45</a:t>
            </a:fld>
            <a:endParaRPr lang="zh-TW" altLang="en-US"/>
          </a:p>
        </p:txBody>
      </p:sp>
    </p:spTree>
    <p:extLst>
      <p:ext uri="{BB962C8B-B14F-4D97-AF65-F5344CB8AC3E}">
        <p14:creationId xmlns:p14="http://schemas.microsoft.com/office/powerpoint/2010/main" val="3234017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對文獻</a:t>
            </a:r>
            <a:r>
              <a:rPr lang="en-US" altLang="zh-TW" sz="1200" kern="1200" dirty="0">
                <a:solidFill>
                  <a:schemeClr val="tx1"/>
                </a:solidFill>
                <a:effectLst/>
                <a:latin typeface="+mn-lt"/>
                <a:ea typeface="+mn-ea"/>
                <a:cs typeface="+mn-cs"/>
              </a:rPr>
              <a:t>[83, 94, 104]</a:t>
            </a:r>
            <a:r>
              <a:rPr lang="zh-TW" altLang="zh-TW" sz="1200" kern="1200" dirty="0">
                <a:solidFill>
                  <a:schemeClr val="tx1"/>
                </a:solidFill>
                <a:effectLst/>
                <a:latin typeface="+mn-lt"/>
                <a:ea typeface="+mn-ea"/>
                <a:cs typeface="+mn-cs"/>
              </a:rPr>
              <a:t>相比，</a:t>
            </a:r>
            <a:r>
              <a:rPr lang="zh-TW" altLang="en-US" sz="1200" kern="1200" dirty="0">
                <a:solidFill>
                  <a:schemeClr val="tx1"/>
                </a:solidFill>
                <a:effectLst/>
                <a:latin typeface="+mn-lt"/>
                <a:ea typeface="+mn-ea"/>
                <a:cs typeface="+mn-cs"/>
              </a:rPr>
              <a:t>此設計的</a:t>
            </a:r>
            <a:r>
              <a:rPr lang="zh-TW" altLang="zh-TW" sz="1200" kern="1200" dirty="0">
                <a:solidFill>
                  <a:schemeClr val="tx1"/>
                </a:solidFill>
                <a:effectLst/>
                <a:latin typeface="+mn-lt"/>
                <a:ea typeface="+mn-ea"/>
                <a:cs typeface="+mn-cs"/>
              </a:rPr>
              <a:t>天線增益能有較好的結果，</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對</a:t>
            </a:r>
            <a:r>
              <a:rPr lang="en-US" altLang="zh-TW" sz="1200" kern="1200" dirty="0">
                <a:solidFill>
                  <a:schemeClr val="tx1"/>
                </a:solidFill>
                <a:effectLst/>
                <a:latin typeface="+mn-lt"/>
                <a:ea typeface="+mn-ea"/>
                <a:cs typeface="+mn-cs"/>
              </a:rPr>
              <a:t>[100, 105-107]</a:t>
            </a:r>
            <a:r>
              <a:rPr lang="zh-TW" altLang="zh-TW" sz="1200" kern="1200" dirty="0">
                <a:solidFill>
                  <a:schemeClr val="tx1"/>
                </a:solidFill>
                <a:effectLst/>
                <a:latin typeface="+mn-lt"/>
                <a:ea typeface="+mn-ea"/>
                <a:cs typeface="+mn-cs"/>
              </a:rPr>
              <a:t>使用的複雜架構設計，</a:t>
            </a:r>
            <a:r>
              <a:rPr lang="zh-TW" altLang="en-US" sz="1200" kern="1200" dirty="0">
                <a:solidFill>
                  <a:schemeClr val="tx1"/>
                </a:solidFill>
                <a:effectLst/>
                <a:latin typeface="+mn-lt"/>
                <a:ea typeface="+mn-ea"/>
                <a:cs typeface="+mn-cs"/>
              </a:rPr>
              <a:t>而</a:t>
            </a:r>
            <a:r>
              <a:rPr lang="zh-TW" altLang="zh-TW" sz="1200" kern="1200" dirty="0">
                <a:solidFill>
                  <a:schemeClr val="tx1"/>
                </a:solidFill>
                <a:effectLst/>
                <a:latin typeface="+mn-lt"/>
                <a:ea typeface="+mn-ea"/>
                <a:cs typeface="+mn-cs"/>
              </a:rPr>
              <a:t>設計的微帶線架構能擁有差不多的天線增益跟波束角範圍。</a:t>
            </a:r>
            <a:endParaRPr lang="en-US" altLang="zh-TW" sz="1200" kern="1200" dirty="0">
              <a:solidFill>
                <a:schemeClr val="tx1"/>
              </a:solidFill>
              <a:effectLst/>
              <a:latin typeface="+mn-lt"/>
              <a:ea typeface="+mn-ea"/>
              <a:cs typeface="+mn-cs"/>
            </a:endParaRPr>
          </a:p>
          <a:p>
            <a:r>
              <a:rPr lang="zh-TW" altLang="en-US" dirty="0"/>
              <a:t>此設計不劣於他人複雜的設計結果。</a:t>
            </a:r>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46</a:t>
            </a:fld>
            <a:endParaRPr lang="zh-TW" altLang="en-US"/>
          </a:p>
        </p:txBody>
      </p:sp>
    </p:spTree>
    <p:extLst>
      <p:ext uri="{BB962C8B-B14F-4D97-AF65-F5344CB8AC3E}">
        <p14:creationId xmlns:p14="http://schemas.microsoft.com/office/powerpoint/2010/main" val="1910918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5</a:t>
            </a:fld>
            <a:endParaRPr lang="zh-TW" altLang="en-US"/>
          </a:p>
        </p:txBody>
      </p:sp>
    </p:spTree>
    <p:extLst>
      <p:ext uri="{BB962C8B-B14F-4D97-AF65-F5344CB8AC3E}">
        <p14:creationId xmlns:p14="http://schemas.microsoft.com/office/powerpoint/2010/main" val="1978568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48</a:t>
            </a:fld>
            <a:endParaRPr lang="zh-TW" altLang="en-US"/>
          </a:p>
        </p:txBody>
      </p:sp>
    </p:spTree>
    <p:extLst>
      <p:ext uri="{BB962C8B-B14F-4D97-AF65-F5344CB8AC3E}">
        <p14:creationId xmlns:p14="http://schemas.microsoft.com/office/powerpoint/2010/main" val="3234260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等效電路中，</a:t>
            </a:r>
            <a:r>
              <a:rPr lang="en-US" altLang="zh-TW" dirty="0"/>
              <a:t>C</a:t>
            </a:r>
            <a:r>
              <a:rPr lang="en-US" altLang="zh-TW" baseline="-25000" dirty="0"/>
              <a:t>p</a:t>
            </a:r>
            <a:r>
              <a:rPr lang="zh-TW" altLang="zh-TW" dirty="0"/>
              <a:t>是匹配電容，</a:t>
            </a:r>
            <a:r>
              <a:rPr lang="en-US" altLang="zh-TW" dirty="0"/>
              <a:t>C</a:t>
            </a:r>
            <a:r>
              <a:rPr lang="en-US" altLang="zh-TW" baseline="-25000" dirty="0"/>
              <a:t>1</a:t>
            </a:r>
            <a:r>
              <a:rPr lang="zh-TW" altLang="zh-TW" dirty="0"/>
              <a:t>調節高頻傳輸零點，</a:t>
            </a:r>
            <a:r>
              <a:rPr lang="en-US" altLang="zh-TW" dirty="0"/>
              <a:t>C</a:t>
            </a:r>
            <a:r>
              <a:rPr lang="en-US" altLang="zh-TW" baseline="-25000" dirty="0"/>
              <a:t>2</a:t>
            </a:r>
            <a:r>
              <a:rPr lang="zh-TW" altLang="zh-TW" dirty="0"/>
              <a:t>控制低頻傳輸零點，</a:t>
            </a:r>
            <a:r>
              <a:rPr lang="en-US" altLang="zh-TW" dirty="0"/>
              <a:t>C</a:t>
            </a:r>
            <a:r>
              <a:rPr lang="en-US" altLang="zh-TW" baseline="-25000" dirty="0"/>
              <a:t>3</a:t>
            </a:r>
            <a:r>
              <a:rPr lang="zh-TW" altLang="zh-TW" dirty="0"/>
              <a:t>是耦合電容， </a:t>
            </a:r>
            <a:r>
              <a:rPr lang="en-US" altLang="zh-TW" dirty="0"/>
              <a:t>L</a:t>
            </a:r>
            <a:r>
              <a:rPr lang="en-US" altLang="zh-TW" baseline="-25000" dirty="0"/>
              <a:t>1</a:t>
            </a:r>
            <a:r>
              <a:rPr lang="zh-TW" altLang="zh-TW" dirty="0"/>
              <a:t>指叉結構與</a:t>
            </a:r>
            <a:r>
              <a:rPr lang="en-US" altLang="zh-TW" dirty="0"/>
              <a:t>L</a:t>
            </a:r>
            <a:r>
              <a:rPr lang="en-US" altLang="zh-TW" baseline="-25000" dirty="0"/>
              <a:t>3</a:t>
            </a:r>
            <a:r>
              <a:rPr lang="zh-TW" altLang="zh-TW" dirty="0"/>
              <a:t>的</a:t>
            </a:r>
            <a:r>
              <a:rPr lang="en-US" altLang="zh-TW" dirty="0"/>
              <a:t>U</a:t>
            </a:r>
            <a:r>
              <a:rPr lang="zh-TW" altLang="zh-TW" dirty="0"/>
              <a:t>形開路線兩端耦合實現的耦合電感</a:t>
            </a:r>
            <a:r>
              <a:rPr lang="en-US" altLang="zh-TW" dirty="0"/>
              <a:t>(</a:t>
            </a:r>
            <a:r>
              <a:rPr lang="zh-TW" altLang="zh-TW" dirty="0"/>
              <a:t>耦合係數為 </a:t>
            </a:r>
            <a:r>
              <a:rPr lang="en-US" altLang="zh-TW" dirty="0"/>
              <a:t>K)</a:t>
            </a:r>
            <a:r>
              <a:rPr lang="zh-TW" altLang="zh-TW" dirty="0"/>
              <a:t>，最後</a:t>
            </a:r>
            <a:r>
              <a:rPr lang="en-US" altLang="zh-TW" dirty="0"/>
              <a:t>L</a:t>
            </a:r>
            <a:r>
              <a:rPr lang="en-US" altLang="zh-TW" baseline="-25000" dirty="0"/>
              <a:t>2</a:t>
            </a:r>
            <a:r>
              <a:rPr lang="zh-TW" altLang="zh-TW" dirty="0"/>
              <a:t>為</a:t>
            </a:r>
            <a:r>
              <a:rPr lang="en-US" altLang="zh-TW" dirty="0"/>
              <a:t>U</a:t>
            </a:r>
            <a:r>
              <a:rPr lang="zh-TW" altLang="zh-TW" dirty="0"/>
              <a:t>形階梯阻抗短截線</a:t>
            </a:r>
            <a:r>
              <a:rPr lang="en-US" altLang="zh-TW" dirty="0"/>
              <a:t>)</a:t>
            </a:r>
            <a:r>
              <a:rPr lang="zh-TW" altLang="zh-TW"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設計出一個濾波器，</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由於</a:t>
            </a:r>
            <a:r>
              <a:rPr lang="zh-TW" altLang="zh-TW" dirty="0"/>
              <a:t>電路是對稱的，因此可以採用偶模導納和奇模導納</a:t>
            </a:r>
            <a:r>
              <a:rPr lang="en-US" altLang="zh-TW" dirty="0"/>
              <a:t>( </a:t>
            </a:r>
            <a:r>
              <a:rPr lang="en-US" altLang="zh-TW" dirty="0" err="1"/>
              <a:t>Y</a:t>
            </a:r>
            <a:r>
              <a:rPr lang="en-US" altLang="zh-TW" baseline="-25000" dirty="0" err="1"/>
              <a:t>even</a:t>
            </a:r>
            <a:r>
              <a:rPr lang="en-US" altLang="zh-TW" dirty="0"/>
              <a:t> </a:t>
            </a:r>
            <a:r>
              <a:rPr lang="zh-TW" altLang="zh-TW" dirty="0"/>
              <a:t>和</a:t>
            </a:r>
            <a:r>
              <a:rPr lang="en-US" altLang="zh-TW" dirty="0"/>
              <a:t> </a:t>
            </a:r>
            <a:r>
              <a:rPr lang="en-US" altLang="zh-TW" dirty="0" err="1"/>
              <a:t>Y</a:t>
            </a:r>
            <a:r>
              <a:rPr lang="en-US" altLang="zh-TW" baseline="-25000" dirty="0" err="1"/>
              <a:t>odd</a:t>
            </a:r>
            <a:r>
              <a:rPr lang="en-US" altLang="zh-TW" dirty="0"/>
              <a:t>)</a:t>
            </a:r>
            <a:r>
              <a:rPr lang="zh-TW" altLang="zh-TW" dirty="0"/>
              <a:t>分析方法</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50</a:t>
            </a:fld>
            <a:endParaRPr lang="zh-TW" altLang="en-US"/>
          </a:p>
        </p:txBody>
      </p:sp>
    </p:spTree>
    <p:extLst>
      <p:ext uri="{BB962C8B-B14F-4D97-AF65-F5344CB8AC3E}">
        <p14:creationId xmlns:p14="http://schemas.microsoft.com/office/powerpoint/2010/main" val="30767367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可透過兩個公式 計算出兩個諧振模式</a:t>
            </a:r>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51</a:t>
            </a:fld>
            <a:endParaRPr lang="zh-TW" altLang="en-US"/>
          </a:p>
        </p:txBody>
      </p:sp>
    </p:spTree>
    <p:extLst>
      <p:ext uri="{BB962C8B-B14F-4D97-AF65-F5344CB8AC3E}">
        <p14:creationId xmlns:p14="http://schemas.microsoft.com/office/powerpoint/2010/main" val="2620899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由上述數學式，推算出</a:t>
            </a:r>
            <a:r>
              <a:rPr lang="en-US" altLang="zh-TW" dirty="0"/>
              <a:t>28GHz</a:t>
            </a:r>
            <a:r>
              <a:rPr lang="zh-TW" altLang="en-US" dirty="0"/>
              <a:t>帶通濾波器，</a:t>
            </a:r>
            <a:r>
              <a:rPr lang="zh-TW" altLang="zh-TW" dirty="0"/>
              <a:t>具有</a:t>
            </a:r>
            <a:r>
              <a:rPr lang="en-US" altLang="zh-TW" dirty="0"/>
              <a:t>22.14%</a:t>
            </a:r>
            <a:r>
              <a:rPr lang="zh-TW" altLang="zh-TW" dirty="0"/>
              <a:t>比例頻寬</a:t>
            </a:r>
            <a:r>
              <a:rPr lang="en-US" altLang="zh-TW" dirty="0"/>
              <a:t>(</a:t>
            </a:r>
            <a:r>
              <a:rPr lang="zh-TW" altLang="zh-TW" dirty="0"/>
              <a:t>從</a:t>
            </a:r>
            <a:r>
              <a:rPr lang="en-US" altLang="zh-TW" dirty="0"/>
              <a:t>26.5GHz</a:t>
            </a:r>
            <a:r>
              <a:rPr lang="zh-TW" altLang="zh-TW" dirty="0"/>
              <a:t>到</a:t>
            </a:r>
            <a:r>
              <a:rPr lang="en-US" altLang="zh-TW" dirty="0"/>
              <a:t>33.1GHz)</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下阻帶的傳輸零點在</a:t>
            </a:r>
            <a:r>
              <a:rPr lang="en-US" altLang="zh-TW" dirty="0"/>
              <a:t>23.3GHz</a:t>
            </a:r>
            <a:r>
              <a:rPr lang="zh-TW" altLang="zh-TW" dirty="0"/>
              <a:t>上阻帶的傳輸零點在</a:t>
            </a:r>
            <a:r>
              <a:rPr lang="en-US" altLang="zh-TW" dirty="0"/>
              <a:t>40.1GHz</a:t>
            </a:r>
          </a:p>
          <a:p>
            <a:r>
              <a:rPr lang="zh-TW" altLang="zh-TW" sz="1200" dirty="0"/>
              <a:t>傳輸零點可以分別由</a:t>
            </a:r>
            <a:r>
              <a:rPr lang="en-US" altLang="zh-TW" sz="1200" dirty="0"/>
              <a:t>C</a:t>
            </a:r>
            <a:r>
              <a:rPr lang="en-US" altLang="zh-TW" sz="1200" baseline="-25000" dirty="0"/>
              <a:t>1</a:t>
            </a:r>
            <a:r>
              <a:rPr lang="zh-TW" altLang="zh-TW" sz="1200" dirty="0"/>
              <a:t>和</a:t>
            </a:r>
            <a:r>
              <a:rPr lang="en-US" altLang="zh-TW" sz="1200" dirty="0"/>
              <a:t>C</a:t>
            </a:r>
            <a:r>
              <a:rPr lang="en-US" altLang="zh-TW" sz="1200" baseline="-25000" dirty="0"/>
              <a:t>2</a:t>
            </a:r>
            <a:r>
              <a:rPr lang="zh-TW" altLang="zh-TW" sz="1200" dirty="0"/>
              <a:t>的參數控制</a:t>
            </a:r>
            <a:r>
              <a:rPr lang="zh-TW" altLang="en-US" sz="1200" dirty="0"/>
              <a:t>，</a:t>
            </a:r>
            <a:endParaRPr lang="en-US" altLang="zh-TW" sz="1200" dirty="0"/>
          </a:p>
          <a:p>
            <a:r>
              <a:rPr lang="zh-TW" altLang="en-US" sz="1200" dirty="0"/>
              <a:t>由中間圖可看出</a:t>
            </a:r>
            <a:r>
              <a:rPr lang="en-US" altLang="zh-TW" sz="1200" dirty="0"/>
              <a:t>C1</a:t>
            </a:r>
            <a:r>
              <a:rPr lang="zh-TW" altLang="en-US" sz="1200" dirty="0"/>
              <a:t>可控制高頻的傳輸零點，由右圖可看出低頻的傳輸零點</a:t>
            </a:r>
            <a:endParaRPr lang="en-US" altLang="zh-TW" sz="1200" dirty="0"/>
          </a:p>
          <a:p>
            <a:endParaRPr lang="en-US" altLang="zh-TW" sz="1200" dirty="0"/>
          </a:p>
          <a:p>
            <a:r>
              <a:rPr lang="zh-TW" altLang="zh-TW" sz="1200" dirty="0"/>
              <a:t>當</a:t>
            </a:r>
            <a:r>
              <a:rPr lang="en-US" altLang="zh-TW" sz="1200" dirty="0"/>
              <a:t>L</a:t>
            </a:r>
            <a:r>
              <a:rPr lang="en-US" altLang="zh-TW" sz="1200" baseline="-25000" dirty="0"/>
              <a:t>1</a:t>
            </a:r>
            <a:r>
              <a:rPr lang="en-US" altLang="zh-TW" sz="1200" dirty="0"/>
              <a:t>= 0.145nH</a:t>
            </a:r>
            <a:r>
              <a:rPr lang="zh-TW" altLang="zh-TW" sz="1200" dirty="0"/>
              <a:t>時，</a:t>
            </a:r>
            <a:r>
              <a:rPr lang="en-US" altLang="zh-TW" sz="1200" dirty="0"/>
              <a:t>C</a:t>
            </a:r>
            <a:r>
              <a:rPr lang="en-US" altLang="zh-TW" sz="1200" baseline="-25000" dirty="0"/>
              <a:t>1</a:t>
            </a:r>
            <a:r>
              <a:rPr lang="en-US" altLang="zh-TW" sz="1200" dirty="0"/>
              <a:t>=0.1~0.14 pF</a:t>
            </a:r>
            <a:r>
              <a:rPr lang="zh-TW" altLang="zh-TW" sz="1200" dirty="0"/>
              <a:t>調整</a:t>
            </a:r>
            <a:r>
              <a:rPr lang="zh-TW" altLang="en-US" sz="1200" dirty="0"/>
              <a:t>，</a:t>
            </a:r>
            <a:r>
              <a:rPr lang="zh-TW" altLang="zh-TW" sz="1200" dirty="0"/>
              <a:t>上阻帶的傳輸零點可從</a:t>
            </a:r>
            <a:r>
              <a:rPr lang="en-US" altLang="zh-TW" sz="1200" dirty="0"/>
              <a:t>41.2GHz</a:t>
            </a:r>
            <a:r>
              <a:rPr lang="zh-TW" altLang="zh-TW" sz="1200" dirty="0"/>
              <a:t>調整到</a:t>
            </a:r>
            <a:r>
              <a:rPr lang="en-US" altLang="zh-TW" sz="1200" dirty="0"/>
              <a:t>33.1GHz</a:t>
            </a:r>
            <a:r>
              <a:rPr lang="zh-TW" altLang="en-US" sz="1200" dirty="0"/>
              <a:t>。</a:t>
            </a:r>
            <a:endParaRPr lang="en-US" altLang="zh-TW" sz="1200" dirty="0"/>
          </a:p>
          <a:p>
            <a:r>
              <a:rPr lang="zh-TW" altLang="zh-TW" sz="1200" dirty="0"/>
              <a:t>當</a:t>
            </a:r>
            <a:r>
              <a:rPr lang="en-US" altLang="zh-TW" sz="1200" dirty="0"/>
              <a:t>L</a:t>
            </a:r>
            <a:r>
              <a:rPr lang="en-US" altLang="zh-TW" sz="1200" baseline="-25000" dirty="0"/>
              <a:t>2</a:t>
            </a:r>
            <a:r>
              <a:rPr lang="en-US" altLang="zh-TW" sz="1200" dirty="0"/>
              <a:t>= 0.28nH</a:t>
            </a:r>
            <a:r>
              <a:rPr lang="zh-TW" altLang="zh-TW" sz="1200" dirty="0"/>
              <a:t>時，隨著</a:t>
            </a:r>
            <a:r>
              <a:rPr lang="en-US" altLang="zh-TW" sz="1200" dirty="0"/>
              <a:t>C</a:t>
            </a:r>
            <a:r>
              <a:rPr lang="en-US" altLang="zh-TW" sz="1200" baseline="-25000" dirty="0"/>
              <a:t>2</a:t>
            </a:r>
            <a:r>
              <a:rPr lang="en-US" altLang="zh-TW" sz="1200" dirty="0"/>
              <a:t>=0.12~0.20pF</a:t>
            </a:r>
            <a:r>
              <a:rPr lang="zh-TW" altLang="zh-TW" sz="1200" dirty="0"/>
              <a:t>變化調整，下阻帶的傳輸零點可從</a:t>
            </a:r>
            <a:r>
              <a:rPr lang="en-US" altLang="zh-TW" sz="1200" dirty="0"/>
              <a:t>21.0GHz</a:t>
            </a:r>
            <a:r>
              <a:rPr lang="zh-TW" altLang="zh-TW" sz="1200" dirty="0"/>
              <a:t>到</a:t>
            </a:r>
            <a:r>
              <a:rPr lang="en-US" altLang="zh-TW" sz="1200" dirty="0"/>
              <a:t>27.5GHz</a:t>
            </a:r>
            <a:r>
              <a:rPr lang="zh-TW" altLang="zh-TW" sz="1200" dirty="0"/>
              <a:t>之間進行調整</a:t>
            </a:r>
            <a:r>
              <a:rPr lang="zh-TW" alt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52</a:t>
            </a:fld>
            <a:endParaRPr lang="zh-TW" altLang="en-US"/>
          </a:p>
        </p:txBody>
      </p:sp>
    </p:spTree>
    <p:extLst>
      <p:ext uri="{BB962C8B-B14F-4D97-AF65-F5344CB8AC3E}">
        <p14:creationId xmlns:p14="http://schemas.microsoft.com/office/powerpoint/2010/main" val="88342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由上述數學式，推算出</a:t>
            </a:r>
            <a:r>
              <a:rPr lang="en-US" altLang="zh-TW" dirty="0"/>
              <a:t>38GHz</a:t>
            </a:r>
            <a:r>
              <a:rPr lang="zh-TW" altLang="en-US" dirty="0"/>
              <a:t>帶通濾波，器</a:t>
            </a:r>
            <a:r>
              <a:rPr lang="zh-TW" altLang="zh-TW" dirty="0"/>
              <a:t>具有</a:t>
            </a:r>
            <a:r>
              <a:rPr lang="en-US" altLang="zh-TW" dirty="0"/>
              <a:t>14.7%</a:t>
            </a:r>
            <a:r>
              <a:rPr lang="zh-TW" altLang="zh-TW" dirty="0"/>
              <a:t>比例頻寬</a:t>
            </a:r>
            <a:r>
              <a:rPr lang="en-US" altLang="zh-TW" dirty="0"/>
              <a:t>(</a:t>
            </a:r>
            <a:r>
              <a:rPr lang="zh-TW" altLang="zh-TW" dirty="0"/>
              <a:t>從</a:t>
            </a:r>
            <a:r>
              <a:rPr lang="en-US" altLang="zh-TW" dirty="0"/>
              <a:t>37.3GHz</a:t>
            </a:r>
            <a:r>
              <a:rPr lang="zh-TW" altLang="zh-TW" dirty="0"/>
              <a:t>到</a:t>
            </a:r>
            <a:r>
              <a:rPr lang="en-US" altLang="zh-TW" dirty="0"/>
              <a:t>43.6 GHz)</a:t>
            </a:r>
          </a:p>
          <a:p>
            <a:r>
              <a:rPr lang="zh-TW" altLang="zh-TW" dirty="0"/>
              <a:t>下阻帶的傳輸零點在</a:t>
            </a:r>
            <a:r>
              <a:rPr lang="en-US" altLang="zh-TW" dirty="0"/>
              <a:t>33.1GHz</a:t>
            </a:r>
            <a:r>
              <a:rPr lang="zh-TW" altLang="zh-TW" dirty="0"/>
              <a:t>上阻帶的傳輸零點在</a:t>
            </a:r>
            <a:r>
              <a:rPr lang="en-US" altLang="zh-TW" dirty="0"/>
              <a:t>49.8GHz</a:t>
            </a:r>
            <a:endParaRPr lang="zh-TW" altLang="en-US" dirty="0"/>
          </a:p>
          <a:p>
            <a:r>
              <a:rPr lang="zh-TW" altLang="zh-TW" sz="1200" dirty="0"/>
              <a:t>傳輸零點可以分別由</a:t>
            </a:r>
            <a:r>
              <a:rPr lang="en-US" altLang="zh-TW" sz="1200" dirty="0"/>
              <a:t>C</a:t>
            </a:r>
            <a:r>
              <a:rPr lang="en-US" altLang="zh-TW" sz="1200" baseline="-25000" dirty="0"/>
              <a:t>1</a:t>
            </a:r>
            <a:r>
              <a:rPr lang="zh-TW" altLang="zh-TW" sz="1200" dirty="0"/>
              <a:t>和</a:t>
            </a:r>
            <a:r>
              <a:rPr lang="en-US" altLang="zh-TW" sz="1200" dirty="0"/>
              <a:t>C</a:t>
            </a:r>
            <a:r>
              <a:rPr lang="en-US" altLang="zh-TW" sz="1200" baseline="-25000" dirty="0"/>
              <a:t>2</a:t>
            </a:r>
            <a:r>
              <a:rPr lang="zh-TW" altLang="zh-TW" sz="1200" dirty="0"/>
              <a:t>的參數控制</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由中間圖可看出</a:t>
            </a:r>
            <a:r>
              <a:rPr lang="en-US" altLang="zh-TW" sz="1200" dirty="0"/>
              <a:t>C1</a:t>
            </a:r>
            <a:r>
              <a:rPr lang="zh-TW" altLang="en-US" sz="1200" dirty="0"/>
              <a:t>可控制高頻的傳輸零點，由右圖可看出低頻的傳輸零點</a:t>
            </a:r>
            <a:endParaRPr lang="en-US" altLang="zh-TW" sz="1200" dirty="0"/>
          </a:p>
          <a:p>
            <a:endParaRPr lang="en-US" altLang="zh-TW" sz="1200" dirty="0"/>
          </a:p>
          <a:p>
            <a:r>
              <a:rPr lang="zh-TW" altLang="zh-TW" sz="1200" dirty="0"/>
              <a:t>當</a:t>
            </a:r>
            <a:r>
              <a:rPr lang="en-US" altLang="zh-TW" sz="1200" dirty="0"/>
              <a:t>L</a:t>
            </a:r>
            <a:r>
              <a:rPr lang="en-US" altLang="zh-TW" sz="1200" baseline="-25000" dirty="0"/>
              <a:t>1</a:t>
            </a:r>
            <a:r>
              <a:rPr lang="en-US" altLang="zh-TW" sz="1200" dirty="0"/>
              <a:t>= 0.11nH</a:t>
            </a:r>
            <a:r>
              <a:rPr lang="zh-TW" altLang="zh-TW" sz="1200" dirty="0"/>
              <a:t>時，</a:t>
            </a:r>
            <a:r>
              <a:rPr lang="en-US" altLang="zh-TW" sz="1200" dirty="0"/>
              <a:t>C</a:t>
            </a:r>
            <a:r>
              <a:rPr lang="en-US" altLang="zh-TW" sz="1200" baseline="-25000" dirty="0"/>
              <a:t>1</a:t>
            </a:r>
            <a:r>
              <a:rPr lang="en-US" altLang="zh-TW" sz="1200" dirty="0"/>
              <a:t>=0.06~0.10 pF</a:t>
            </a:r>
            <a:r>
              <a:rPr lang="zh-TW" altLang="zh-TW" sz="1200" dirty="0"/>
              <a:t>調整</a:t>
            </a:r>
            <a:r>
              <a:rPr lang="zh-TW" altLang="en-US" sz="1200" dirty="0"/>
              <a:t>，</a:t>
            </a:r>
            <a:r>
              <a:rPr lang="zh-TW" altLang="zh-TW" sz="1200" dirty="0"/>
              <a:t>上阻帶的傳輸零點可從</a:t>
            </a:r>
            <a:r>
              <a:rPr lang="en-US" altLang="zh-TW" sz="1200" dirty="0"/>
              <a:t>59.2GHz</a:t>
            </a:r>
            <a:r>
              <a:rPr lang="zh-TW" altLang="zh-TW" sz="1200" dirty="0"/>
              <a:t>調整到</a:t>
            </a:r>
            <a:r>
              <a:rPr lang="en-US" altLang="zh-TW" sz="1200" dirty="0"/>
              <a:t>43.1GHz</a:t>
            </a:r>
            <a:r>
              <a:rPr lang="zh-TW" altLang="en-US" sz="1200" dirty="0"/>
              <a:t>。</a:t>
            </a:r>
            <a:endParaRPr lang="en-US" altLang="zh-TW" sz="1200" dirty="0"/>
          </a:p>
          <a:p>
            <a:r>
              <a:rPr lang="zh-TW" altLang="zh-TW" sz="1200" dirty="0"/>
              <a:t>當</a:t>
            </a:r>
            <a:r>
              <a:rPr lang="en-US" altLang="zh-TW" sz="1200" dirty="0"/>
              <a:t>L</a:t>
            </a:r>
            <a:r>
              <a:rPr lang="en-US" altLang="zh-TW" sz="1200" baseline="-25000" dirty="0"/>
              <a:t>2</a:t>
            </a:r>
            <a:r>
              <a:rPr lang="en-US" altLang="zh-TW" sz="1200" dirty="0"/>
              <a:t>= 0.19nH</a:t>
            </a:r>
            <a:r>
              <a:rPr lang="zh-TW" altLang="zh-TW" sz="1200" dirty="0"/>
              <a:t>時，隨著</a:t>
            </a:r>
            <a:r>
              <a:rPr lang="en-US" altLang="zh-TW" sz="1200" dirty="0"/>
              <a:t>C</a:t>
            </a:r>
            <a:r>
              <a:rPr lang="en-US" altLang="zh-TW" sz="1200" baseline="-25000" dirty="0"/>
              <a:t>2</a:t>
            </a:r>
            <a:r>
              <a:rPr lang="en-US" altLang="zh-TW" sz="1200" dirty="0"/>
              <a:t>=0.10~0.15pF</a:t>
            </a:r>
            <a:r>
              <a:rPr lang="zh-TW" altLang="zh-TW" sz="1200" dirty="0"/>
              <a:t>變化調整，下阻帶的傳輸零點可從</a:t>
            </a:r>
            <a:r>
              <a:rPr lang="en-US" altLang="zh-TW" sz="1200" dirty="0"/>
              <a:t>36.5GHz</a:t>
            </a:r>
            <a:r>
              <a:rPr lang="zh-TW" altLang="zh-TW" sz="1200" dirty="0"/>
              <a:t>到</a:t>
            </a:r>
            <a:r>
              <a:rPr lang="en-US" altLang="zh-TW" sz="1200" dirty="0"/>
              <a:t>29.8GHz</a:t>
            </a:r>
            <a:r>
              <a:rPr lang="zh-TW" altLang="zh-TW" sz="1200" dirty="0"/>
              <a:t>之間進行調整</a:t>
            </a:r>
            <a:r>
              <a:rPr lang="zh-TW" altLang="en-US" sz="1200" dirty="0"/>
              <a:t>。</a:t>
            </a:r>
            <a:endParaRPr lang="en-US" altLang="zh-TW" sz="1200" dirty="0"/>
          </a:p>
          <a:p>
            <a:r>
              <a:rPr lang="zh-TW" altLang="zh-TW" sz="1200" kern="1200" dirty="0">
                <a:solidFill>
                  <a:schemeClr val="tx1"/>
                </a:solidFill>
                <a:effectLst/>
                <a:latin typeface="+mn-lt"/>
                <a:ea typeface="+mn-ea"/>
                <a:cs typeface="+mn-cs"/>
              </a:rPr>
              <a:t>電容的增加傳輸零點向低頻率移動，反之，電容的減少傳輸零點向高頻率移動，故可以選擇適當的電容參數來控制傳輸零點，進而調出適當的抑制頻帶，</a:t>
            </a:r>
            <a:endParaRPr lang="en-US" altLang="zh-TW" sz="1200" kern="1200" dirty="0">
              <a:solidFill>
                <a:schemeClr val="tx1"/>
              </a:solidFill>
              <a:effectLst/>
              <a:latin typeface="+mn-lt"/>
              <a:ea typeface="+mn-ea"/>
              <a:cs typeface="+mn-cs"/>
            </a:endParaRPr>
          </a:p>
          <a:p>
            <a:endParaRPr lang="zh-TW" altLang="en-US" dirty="0"/>
          </a:p>
          <a:p>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53</a:t>
            </a:fld>
            <a:endParaRPr lang="zh-TW" altLang="en-US"/>
          </a:p>
        </p:txBody>
      </p:sp>
    </p:spTree>
    <p:extLst>
      <p:ext uri="{BB962C8B-B14F-4D97-AF65-F5344CB8AC3E}">
        <p14:creationId xmlns:p14="http://schemas.microsoft.com/office/powerpoint/2010/main" val="3330091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採用</a:t>
                </a:r>
                <a:r>
                  <a:rPr lang="en-US" altLang="zh-TW" dirty="0"/>
                  <a:t>Rogers RT5880</a:t>
                </a:r>
                <a:r>
                  <a:rPr lang="zh-TW" altLang="zh-TW" dirty="0"/>
                  <a:t>基板</a:t>
                </a:r>
                <a:r>
                  <a:rPr lang="zh-TW" altLang="en-US" dirty="0"/>
                  <a:t>，</a:t>
                </a:r>
                <a:r>
                  <a:rPr lang="zh-TW" altLang="zh-TW" dirty="0"/>
                  <a:t>介電常數 </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𝜀</m:t>
                        </m:r>
                      </m:e>
                      <m:sub>
                        <m:r>
                          <a:rPr lang="en-US" altLang="zh-TW" i="1">
                            <a:latin typeface="Cambria Math" panose="02040503050406030204" pitchFamily="18" charset="0"/>
                          </a:rPr>
                          <m:t>𝑟</m:t>
                        </m:r>
                      </m:sub>
                    </m:sSub>
                    <m:r>
                      <a:rPr lang="en-US" altLang="zh-TW" i="1">
                        <a:latin typeface="Cambria Math" panose="02040503050406030204" pitchFamily="18" charset="0"/>
                      </a:rPr>
                      <m:t>=2.2</m:t>
                    </m:r>
                  </m:oMath>
                </a14:m>
                <a:r>
                  <a:rPr lang="zh-TW" altLang="zh-TW" dirty="0"/>
                  <a:t>，損耗角正切 </a:t>
                </a:r>
                <a14:m>
                  <m:oMath xmlns:m="http://schemas.openxmlformats.org/officeDocument/2006/math">
                    <m:func>
                      <m:funcPr>
                        <m:ctrlPr>
                          <a:rPr lang="zh-TW" altLang="zh-TW" i="1">
                            <a:latin typeface="Cambria Math" panose="02040503050406030204" pitchFamily="18" charset="0"/>
                          </a:rPr>
                        </m:ctrlPr>
                      </m:funcPr>
                      <m:fName>
                        <m:r>
                          <m:rPr>
                            <m:sty m:val="p"/>
                          </m:rPr>
                          <a:rPr lang="en-US" altLang="zh-TW">
                            <a:latin typeface="Cambria Math" panose="02040503050406030204" pitchFamily="18" charset="0"/>
                          </a:rPr>
                          <m:t>tan</m:t>
                        </m:r>
                      </m:fName>
                      <m:e>
                        <m:r>
                          <a:rPr lang="en-US" altLang="zh-TW" i="1">
                            <a:latin typeface="Cambria Math" panose="02040503050406030204" pitchFamily="18" charset="0"/>
                          </a:rPr>
                          <m:t>𝛿</m:t>
                        </m:r>
                        <m:r>
                          <a:rPr lang="en-US" altLang="zh-TW" i="1">
                            <a:latin typeface="Cambria Math" panose="02040503050406030204" pitchFamily="18" charset="0"/>
                          </a:rPr>
                          <m:t>=0.0009</m:t>
                        </m:r>
                      </m:e>
                    </m:func>
                  </m:oMath>
                </a14:m>
                <a:r>
                  <a:rPr lang="zh-TW" altLang="zh-TW" dirty="0"/>
                  <a:t>，厚度為</a:t>
                </a:r>
                <a:r>
                  <a:rPr lang="en-US" altLang="zh-TW" dirty="0"/>
                  <a:t>0.254 mm</a:t>
                </a:r>
              </a:p>
              <a:p>
                <a:r>
                  <a:rPr lang="zh-TW" altLang="zh-TW" dirty="0"/>
                  <a:t>採用</a:t>
                </a:r>
                <a:r>
                  <a:rPr lang="en-US" altLang="zh-TW" dirty="0"/>
                  <a:t>Rogers RT5880</a:t>
                </a:r>
                <a:r>
                  <a:rPr lang="zh-TW" altLang="zh-TW" dirty="0"/>
                  <a:t>基板</a:t>
                </a:r>
                <a:r>
                  <a:rPr lang="zh-TW" altLang="en-US" dirty="0"/>
                  <a:t>設計出此電路架構的濾波器</a:t>
                </a:r>
                <a:endParaRPr lang="en-US" altLang="zh-TW" dirty="0"/>
              </a:p>
              <a:p>
                <a:r>
                  <a:rPr lang="zh-TW" altLang="zh-TW" dirty="0"/>
                  <a:t>電磁模擬與</a:t>
                </a:r>
                <a:r>
                  <a:rPr lang="en-US" altLang="zh-TW" dirty="0"/>
                  <a:t>LC</a:t>
                </a:r>
                <a:r>
                  <a:rPr lang="zh-TW" altLang="zh-TW" dirty="0"/>
                  <a:t>等效電路模擬</a:t>
                </a:r>
                <a:r>
                  <a:rPr lang="en-US" altLang="zh-TW" dirty="0"/>
                  <a:t>S</a:t>
                </a:r>
                <a:r>
                  <a:rPr lang="zh-TW" altLang="zh-TW" dirty="0"/>
                  <a:t>參數</a:t>
                </a:r>
                <a:endParaRPr lang="en-US" altLang="zh-TW" dirty="0"/>
              </a:p>
              <a:p>
                <a:r>
                  <a:rPr lang="zh-TW" altLang="en-US" dirty="0"/>
                  <a:t>在</a:t>
                </a:r>
                <a:r>
                  <a:rPr lang="en-US" altLang="zh-TW" dirty="0"/>
                  <a:t>28GHz</a:t>
                </a:r>
                <a:r>
                  <a:rPr lang="zh-TW" altLang="en-US" dirty="0"/>
                  <a:t>濾波器的</a:t>
                </a:r>
                <a:r>
                  <a:rPr lang="zh-TW" altLang="zh-TW" dirty="0"/>
                  <a:t>電磁模擬</a:t>
                </a:r>
                <a:r>
                  <a:rPr lang="zh-TW" altLang="en-US" dirty="0"/>
                  <a:t>結果具</a:t>
                </a:r>
                <a:r>
                  <a:rPr lang="zh-TW" altLang="zh-TW" dirty="0"/>
                  <a:t>有</a:t>
                </a:r>
                <a:r>
                  <a:rPr lang="en-US" altLang="zh-TW" dirty="0"/>
                  <a:t>15.59%</a:t>
                </a:r>
                <a:r>
                  <a:rPr lang="zh-TW" altLang="zh-TW" dirty="0"/>
                  <a:t>的比例頻寬</a:t>
                </a:r>
                <a:r>
                  <a:rPr lang="en-US" altLang="zh-TW" dirty="0"/>
                  <a:t> (</a:t>
                </a:r>
                <a:r>
                  <a:rPr lang="zh-TW" altLang="zh-TW" dirty="0"/>
                  <a:t>從</a:t>
                </a:r>
                <a:r>
                  <a:rPr lang="en-US" altLang="zh-TW" dirty="0"/>
                  <a:t>26.6GHz</a:t>
                </a:r>
                <a:r>
                  <a:rPr lang="zh-TW" altLang="zh-TW" dirty="0"/>
                  <a:t>到</a:t>
                </a:r>
                <a:r>
                  <a:rPr lang="en-US" altLang="zh-TW" dirty="0"/>
                  <a:t>31.3GHz)</a:t>
                </a:r>
                <a:r>
                  <a:rPr lang="zh-TW" altLang="en-US" dirty="0"/>
                  <a:t>，</a:t>
                </a:r>
                <a:r>
                  <a:rPr lang="zh-TW" altLang="zh-TW" dirty="0"/>
                  <a:t>下阻帶的傳輸零點在</a:t>
                </a:r>
                <a:r>
                  <a:rPr lang="en-US" altLang="zh-TW" dirty="0"/>
                  <a:t>24.9GHz</a:t>
                </a:r>
                <a:r>
                  <a:rPr lang="zh-TW" altLang="en-US" dirty="0"/>
                  <a:t>，</a:t>
                </a:r>
                <a:r>
                  <a:rPr lang="zh-TW" altLang="zh-TW" dirty="0"/>
                  <a:t>上阻帶的傳輸零點在</a:t>
                </a:r>
                <a:r>
                  <a:rPr lang="en-US" altLang="zh-TW" dirty="0"/>
                  <a:t>36.2GHz</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觀察到</a:t>
                </a:r>
                <a:r>
                  <a:rPr lang="en-US" altLang="zh-TW" sz="1200" kern="1200" dirty="0">
                    <a:solidFill>
                      <a:schemeClr val="tx1"/>
                    </a:solidFill>
                    <a:effectLst/>
                    <a:latin typeface="+mn-lt"/>
                    <a:ea typeface="+mn-ea"/>
                    <a:cs typeface="+mn-cs"/>
                  </a:rPr>
                  <a:t>10GHz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22.8GHz</a:t>
                </a:r>
                <a:r>
                  <a:rPr lang="zh-TW" altLang="zh-TW" sz="1200" kern="1200" dirty="0">
                    <a:solidFill>
                      <a:schemeClr val="tx1"/>
                    </a:solidFill>
                    <a:effectLst/>
                    <a:latin typeface="+mn-lt"/>
                    <a:ea typeface="+mn-ea"/>
                    <a:cs typeface="+mn-cs"/>
                  </a:rPr>
                  <a:t>以及</a:t>
                </a:r>
                <a:r>
                  <a:rPr lang="en-US" altLang="zh-TW" sz="1200" kern="1200" dirty="0">
                    <a:solidFill>
                      <a:schemeClr val="tx1"/>
                    </a:solidFill>
                    <a:effectLst/>
                    <a:latin typeface="+mn-lt"/>
                    <a:ea typeface="+mn-ea"/>
                    <a:cs typeface="+mn-cs"/>
                  </a:rPr>
                  <a:t>37.7GHz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50GHz</a:t>
                </a:r>
                <a:r>
                  <a:rPr lang="zh-TW" altLang="zh-TW" sz="1200" kern="1200" dirty="0">
                    <a:solidFill>
                      <a:schemeClr val="tx1"/>
                    </a:solidFill>
                    <a:effectLst/>
                    <a:latin typeface="+mn-lt"/>
                    <a:ea typeface="+mn-ea"/>
                    <a:cs typeface="+mn-cs"/>
                  </a:rPr>
                  <a:t>都能抑制到</a:t>
                </a:r>
                <a:r>
                  <a:rPr lang="en-US" altLang="zh-TW" sz="1200" kern="1200" dirty="0">
                    <a:solidFill>
                      <a:schemeClr val="tx1"/>
                    </a:solidFill>
                    <a:effectLst/>
                    <a:latin typeface="+mn-lt"/>
                    <a:ea typeface="+mn-ea"/>
                    <a:cs typeface="+mn-cs"/>
                  </a:rPr>
                  <a:t>-20dB</a:t>
                </a:r>
                <a:r>
                  <a:rPr lang="zh-TW" altLang="zh-TW" sz="1200" kern="1200" dirty="0">
                    <a:solidFill>
                      <a:schemeClr val="tx1"/>
                    </a:solidFill>
                    <a:effectLst/>
                    <a:latin typeface="+mn-lt"/>
                    <a:ea typeface="+mn-ea"/>
                    <a:cs typeface="+mn-cs"/>
                  </a:rPr>
                  <a:t>以下，可以推測此設計用於</a:t>
                </a:r>
                <a:r>
                  <a:rPr lang="en-US" altLang="zh-TW" sz="1200" kern="1200" dirty="0">
                    <a:solidFill>
                      <a:schemeClr val="tx1"/>
                    </a:solidFill>
                    <a:effectLst/>
                    <a:latin typeface="+mn-lt"/>
                    <a:ea typeface="+mn-ea"/>
                    <a:cs typeface="+mn-cs"/>
                  </a:rPr>
                  <a:t>Rogers RT5880</a:t>
                </a:r>
                <a:r>
                  <a:rPr lang="zh-TW" altLang="zh-TW" sz="1200" kern="1200" dirty="0">
                    <a:solidFill>
                      <a:schemeClr val="tx1"/>
                    </a:solidFill>
                    <a:effectLst/>
                    <a:latin typeface="+mn-lt"/>
                    <a:ea typeface="+mn-ea"/>
                    <a:cs typeface="+mn-cs"/>
                  </a:rPr>
                  <a:t>基板時的電容效應比較好，但使用基板就會有損耗，故插入損耗衰退到</a:t>
                </a:r>
                <a:r>
                  <a:rPr lang="en-US" altLang="zh-TW" sz="1200" kern="1200" dirty="0">
                    <a:solidFill>
                      <a:schemeClr val="tx1"/>
                    </a:solidFill>
                    <a:effectLst/>
                    <a:latin typeface="+mn-lt"/>
                    <a:ea typeface="+mn-ea"/>
                    <a:cs typeface="+mn-cs"/>
                  </a:rPr>
                  <a:t>-1.51dB</a:t>
                </a:r>
                <a:r>
                  <a:rPr lang="zh-TW" altLang="zh-TW" sz="1200" kern="1200" dirty="0">
                    <a:solidFill>
                      <a:schemeClr val="tx1"/>
                    </a:solidFill>
                    <a:effectLst/>
                    <a:latin typeface="+mn-lt"/>
                    <a:ea typeface="+mn-ea"/>
                    <a:cs typeface="+mn-cs"/>
                  </a:rPr>
                  <a:t>。</a:t>
                </a:r>
                <a:endParaRPr lang="zh-TW" altLang="en-US" dirty="0"/>
              </a:p>
              <a:p>
                <a:endParaRPr lang="en-US" altLang="zh-TW" dirty="0"/>
              </a:p>
              <a:p>
                <a:r>
                  <a:rPr lang="zh-TW" altLang="en-US" dirty="0"/>
                  <a:t>在</a:t>
                </a:r>
                <a:r>
                  <a:rPr lang="en-US" altLang="zh-TW" dirty="0"/>
                  <a:t>38GHz</a:t>
                </a:r>
                <a:r>
                  <a:rPr lang="zh-TW" altLang="en-US" dirty="0"/>
                  <a:t>濾波器的</a:t>
                </a:r>
                <a:r>
                  <a:rPr lang="zh-TW" altLang="zh-TW" dirty="0"/>
                  <a:t>電磁模擬</a:t>
                </a:r>
                <a:r>
                  <a:rPr lang="zh-TW" altLang="en-US" dirty="0"/>
                  <a:t>結果</a:t>
                </a:r>
                <a:r>
                  <a:rPr lang="zh-TW" altLang="zh-TW" dirty="0"/>
                  <a:t>具有</a:t>
                </a:r>
                <a:r>
                  <a:rPr lang="en-US" altLang="zh-TW" dirty="0"/>
                  <a:t>17.45%</a:t>
                </a:r>
                <a:r>
                  <a:rPr lang="zh-TW" altLang="zh-TW" dirty="0"/>
                  <a:t>的比例頻寬</a:t>
                </a:r>
                <a:r>
                  <a:rPr lang="en-US" altLang="zh-TW" dirty="0"/>
                  <a:t>(</a:t>
                </a:r>
                <a:r>
                  <a:rPr lang="zh-TW" altLang="zh-TW" dirty="0"/>
                  <a:t>從</a:t>
                </a:r>
                <a:r>
                  <a:rPr lang="en-US" altLang="zh-TW" dirty="0"/>
                  <a:t>36.6GHz</a:t>
                </a:r>
                <a:r>
                  <a:rPr lang="zh-TW" altLang="zh-TW" dirty="0"/>
                  <a:t>到</a:t>
                </a:r>
                <a:r>
                  <a:rPr lang="en-US" altLang="zh-TW" dirty="0"/>
                  <a:t>43.6GHz)</a:t>
                </a:r>
                <a:r>
                  <a:rPr lang="zh-TW" altLang="en-US" dirty="0"/>
                  <a:t>，</a:t>
                </a:r>
                <a:r>
                  <a:rPr lang="zh-TW" altLang="zh-TW" dirty="0"/>
                  <a:t>下阻帶的傳輸零點在</a:t>
                </a:r>
                <a:r>
                  <a:rPr lang="en-US" altLang="zh-TW" dirty="0"/>
                  <a:t>34.7GHz</a:t>
                </a:r>
                <a:r>
                  <a:rPr lang="zh-TW" altLang="en-US" dirty="0"/>
                  <a:t>，</a:t>
                </a:r>
                <a:r>
                  <a:rPr lang="zh-TW" altLang="zh-TW" dirty="0"/>
                  <a:t>上阻帶的傳輸零點在</a:t>
                </a:r>
                <a:r>
                  <a:rPr lang="en-US" altLang="zh-TW" dirty="0"/>
                  <a:t>48.3GHz</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觀察到</a:t>
                </a:r>
                <a:r>
                  <a:rPr lang="en-US" altLang="zh-TW" sz="1200" kern="1200" dirty="0">
                    <a:solidFill>
                      <a:schemeClr val="tx1"/>
                    </a:solidFill>
                    <a:effectLst/>
                    <a:latin typeface="+mn-lt"/>
                    <a:ea typeface="+mn-ea"/>
                    <a:cs typeface="+mn-cs"/>
                  </a:rPr>
                  <a:t>10GHz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22.8GHz</a:t>
                </a:r>
                <a:r>
                  <a:rPr lang="zh-TW" altLang="zh-TW" sz="1200" kern="1200" dirty="0">
                    <a:solidFill>
                      <a:schemeClr val="tx1"/>
                    </a:solidFill>
                    <a:effectLst/>
                    <a:latin typeface="+mn-lt"/>
                    <a:ea typeface="+mn-ea"/>
                    <a:cs typeface="+mn-cs"/>
                  </a:rPr>
                  <a:t>以及</a:t>
                </a:r>
                <a:r>
                  <a:rPr lang="en-US" altLang="zh-TW" sz="1200" kern="1200" dirty="0">
                    <a:solidFill>
                      <a:schemeClr val="tx1"/>
                    </a:solidFill>
                    <a:effectLst/>
                    <a:latin typeface="+mn-lt"/>
                    <a:ea typeface="+mn-ea"/>
                    <a:cs typeface="+mn-cs"/>
                  </a:rPr>
                  <a:t>37.7GHz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50GHz</a:t>
                </a:r>
                <a:r>
                  <a:rPr lang="zh-TW" altLang="zh-TW" sz="1200" kern="1200" dirty="0">
                    <a:solidFill>
                      <a:schemeClr val="tx1"/>
                    </a:solidFill>
                    <a:effectLst/>
                    <a:latin typeface="+mn-lt"/>
                    <a:ea typeface="+mn-ea"/>
                    <a:cs typeface="+mn-cs"/>
                  </a:rPr>
                  <a:t>都能抑制到</a:t>
                </a:r>
                <a:r>
                  <a:rPr lang="en-US" altLang="zh-TW" sz="1200" kern="1200" dirty="0">
                    <a:solidFill>
                      <a:schemeClr val="tx1"/>
                    </a:solidFill>
                    <a:effectLst/>
                    <a:latin typeface="+mn-lt"/>
                    <a:ea typeface="+mn-ea"/>
                    <a:cs typeface="+mn-cs"/>
                  </a:rPr>
                  <a:t>-20dB</a:t>
                </a:r>
                <a:r>
                  <a:rPr lang="zh-TW" altLang="zh-TW" sz="1200" kern="1200" dirty="0">
                    <a:solidFill>
                      <a:schemeClr val="tx1"/>
                    </a:solidFill>
                    <a:effectLst/>
                    <a:latin typeface="+mn-lt"/>
                    <a:ea typeface="+mn-ea"/>
                    <a:cs typeface="+mn-cs"/>
                  </a:rPr>
                  <a:t>以下，可以推測此設計用於</a:t>
                </a:r>
                <a:r>
                  <a:rPr lang="en-US" altLang="zh-TW" sz="1200" kern="1200" dirty="0">
                    <a:solidFill>
                      <a:schemeClr val="tx1"/>
                    </a:solidFill>
                    <a:effectLst/>
                    <a:latin typeface="+mn-lt"/>
                    <a:ea typeface="+mn-ea"/>
                    <a:cs typeface="+mn-cs"/>
                  </a:rPr>
                  <a:t>Rogers RT5880</a:t>
                </a:r>
                <a:r>
                  <a:rPr lang="zh-TW" altLang="zh-TW" sz="1200" kern="1200" dirty="0">
                    <a:solidFill>
                      <a:schemeClr val="tx1"/>
                    </a:solidFill>
                    <a:effectLst/>
                    <a:latin typeface="+mn-lt"/>
                    <a:ea typeface="+mn-ea"/>
                    <a:cs typeface="+mn-cs"/>
                  </a:rPr>
                  <a:t>基板時的電容效應比較好，但使用基板就會有損耗，故插入損耗衰退到</a:t>
                </a:r>
                <a:r>
                  <a:rPr lang="en-US" altLang="zh-TW" sz="1200" kern="1200" dirty="0">
                    <a:solidFill>
                      <a:schemeClr val="tx1"/>
                    </a:solidFill>
                    <a:effectLst/>
                    <a:latin typeface="+mn-lt"/>
                    <a:ea typeface="+mn-ea"/>
                    <a:cs typeface="+mn-cs"/>
                  </a:rPr>
                  <a:t>-1.51dB</a:t>
                </a:r>
                <a:r>
                  <a:rPr lang="zh-TW" altLang="zh-TW" sz="1200" kern="1200" dirty="0">
                    <a:solidFill>
                      <a:schemeClr val="tx1"/>
                    </a:solidFill>
                    <a:effectLst/>
                    <a:latin typeface="+mn-lt"/>
                    <a:ea typeface="+mn-ea"/>
                    <a:cs typeface="+mn-cs"/>
                  </a:rPr>
                  <a:t>。</a:t>
                </a:r>
                <a:endParaRPr lang="zh-TW" altLang="en-US" dirty="0"/>
              </a:p>
              <a:p>
                <a:endParaRPr lang="zh-TW" altLang="en-US" dirty="0"/>
              </a:p>
              <a:p>
                <a:r>
                  <a:rPr lang="zh-TW" altLang="en-US" dirty="0"/>
                  <a:t>阻波帶衰減</a:t>
                </a: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採用</a:t>
                </a:r>
                <a:r>
                  <a:rPr lang="en-US" altLang="zh-TW" dirty="0"/>
                  <a:t>Rogers RT5880</a:t>
                </a:r>
                <a:r>
                  <a:rPr lang="zh-TW" altLang="zh-TW" dirty="0"/>
                  <a:t>基板</a:t>
                </a:r>
                <a:r>
                  <a:rPr lang="zh-TW" altLang="en-US" dirty="0"/>
                  <a:t>，</a:t>
                </a:r>
                <a:r>
                  <a:rPr lang="zh-TW" altLang="zh-TW" dirty="0"/>
                  <a:t>介電常數 </a:t>
                </a:r>
                <a:r>
                  <a:rPr lang="en-US" altLang="zh-TW" i="0">
                    <a:latin typeface="Cambria Math" panose="02040503050406030204" pitchFamily="18" charset="0"/>
                  </a:rPr>
                  <a:t>𝜀</a:t>
                </a:r>
                <a:r>
                  <a:rPr lang="zh-TW" altLang="zh-TW" i="0">
                    <a:latin typeface="Cambria Math" panose="02040503050406030204" pitchFamily="18" charset="0"/>
                  </a:rPr>
                  <a:t>_</a:t>
                </a:r>
                <a:r>
                  <a:rPr lang="en-US" altLang="zh-TW" i="0">
                    <a:latin typeface="Cambria Math" panose="02040503050406030204" pitchFamily="18" charset="0"/>
                  </a:rPr>
                  <a:t>𝑟=2.2</a:t>
                </a:r>
                <a:r>
                  <a:rPr lang="zh-TW" altLang="zh-TW" dirty="0"/>
                  <a:t>，損耗角正切 </a:t>
                </a:r>
                <a:r>
                  <a:rPr lang="en-US" altLang="zh-TW" i="0">
                    <a:latin typeface="Cambria Math" panose="02040503050406030204" pitchFamily="18" charset="0"/>
                  </a:rPr>
                  <a:t>tan</a:t>
                </a:r>
                <a:r>
                  <a:rPr lang="zh-TW" altLang="zh-TW" i="0">
                    <a:latin typeface="Cambria Math" panose="02040503050406030204" pitchFamily="18" charset="0"/>
                  </a:rPr>
                  <a:t>⁡〖</a:t>
                </a:r>
                <a:r>
                  <a:rPr lang="en-US" altLang="zh-TW" i="0">
                    <a:latin typeface="Cambria Math" panose="02040503050406030204" pitchFamily="18" charset="0"/>
                  </a:rPr>
                  <a:t>𝛿=0.0009</a:t>
                </a:r>
                <a:r>
                  <a:rPr lang="zh-TW" altLang="zh-TW" i="0">
                    <a:latin typeface="Cambria Math" panose="02040503050406030204" pitchFamily="18" charset="0"/>
                  </a:rPr>
                  <a:t>〗</a:t>
                </a:r>
                <a:r>
                  <a:rPr lang="zh-TW" altLang="zh-TW" dirty="0"/>
                  <a:t>，厚度為</a:t>
                </a:r>
                <a:r>
                  <a:rPr lang="en-US" altLang="zh-TW" dirty="0"/>
                  <a:t>0.254 mm</a:t>
                </a:r>
              </a:p>
              <a:p>
                <a:r>
                  <a:rPr lang="zh-TW" altLang="zh-TW" dirty="0"/>
                  <a:t>電磁模擬與</a:t>
                </a:r>
                <a:r>
                  <a:rPr lang="en-US" altLang="zh-TW" dirty="0"/>
                  <a:t>LC</a:t>
                </a:r>
                <a:r>
                  <a:rPr lang="zh-TW" altLang="zh-TW" dirty="0"/>
                  <a:t>等效電路模擬</a:t>
                </a:r>
                <a:r>
                  <a:rPr lang="en-US" altLang="zh-TW" dirty="0"/>
                  <a:t>S</a:t>
                </a:r>
                <a:r>
                  <a:rPr lang="zh-TW" altLang="zh-TW" dirty="0"/>
                  <a:t>參數</a:t>
                </a:r>
                <a:endParaRPr lang="en-US" altLang="zh-TW" dirty="0"/>
              </a:p>
              <a:p>
                <a:r>
                  <a:rPr lang="zh-TW" altLang="zh-TW" dirty="0"/>
                  <a:t>電磁模擬具有</a:t>
                </a:r>
                <a:r>
                  <a:rPr lang="en-US" altLang="zh-TW" dirty="0"/>
                  <a:t>15.59%</a:t>
                </a:r>
                <a:r>
                  <a:rPr lang="zh-TW" altLang="zh-TW" dirty="0"/>
                  <a:t>的比例頻寬</a:t>
                </a:r>
                <a:r>
                  <a:rPr lang="en-US" altLang="zh-TW" dirty="0"/>
                  <a:t> (</a:t>
                </a:r>
                <a:r>
                  <a:rPr lang="zh-TW" altLang="zh-TW" dirty="0"/>
                  <a:t>從</a:t>
                </a:r>
                <a:r>
                  <a:rPr lang="en-US" altLang="zh-TW" dirty="0"/>
                  <a:t>26.6GHz</a:t>
                </a:r>
                <a:r>
                  <a:rPr lang="zh-TW" altLang="zh-TW" dirty="0"/>
                  <a:t>到</a:t>
                </a:r>
                <a:r>
                  <a:rPr lang="en-US" altLang="zh-TW" dirty="0"/>
                  <a:t>31.3GHz)</a:t>
                </a:r>
                <a:r>
                  <a:rPr lang="zh-TW" altLang="en-US" dirty="0"/>
                  <a:t>，</a:t>
                </a:r>
                <a:r>
                  <a:rPr lang="zh-TW" altLang="zh-TW" dirty="0"/>
                  <a:t>下阻帶的傳輸零點在</a:t>
                </a:r>
                <a:r>
                  <a:rPr lang="en-US" altLang="zh-TW" dirty="0"/>
                  <a:t>24.9GHz</a:t>
                </a:r>
                <a:r>
                  <a:rPr lang="zh-TW" altLang="en-US" dirty="0"/>
                  <a:t>，</a:t>
                </a:r>
                <a:r>
                  <a:rPr lang="zh-TW" altLang="zh-TW" dirty="0"/>
                  <a:t>上阻帶的傳輸零點在</a:t>
                </a:r>
                <a:r>
                  <a:rPr lang="en-US" altLang="zh-TW" dirty="0"/>
                  <a:t>36.2GHz</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觀察到</a:t>
                </a:r>
                <a:r>
                  <a:rPr lang="en-US" altLang="zh-TW" sz="1200" kern="1200" dirty="0">
                    <a:solidFill>
                      <a:schemeClr val="tx1"/>
                    </a:solidFill>
                    <a:effectLst/>
                    <a:latin typeface="+mn-lt"/>
                    <a:ea typeface="+mn-ea"/>
                    <a:cs typeface="+mn-cs"/>
                  </a:rPr>
                  <a:t>10GHz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22.8GHz</a:t>
                </a:r>
                <a:r>
                  <a:rPr lang="zh-TW" altLang="zh-TW" sz="1200" kern="1200" dirty="0">
                    <a:solidFill>
                      <a:schemeClr val="tx1"/>
                    </a:solidFill>
                    <a:effectLst/>
                    <a:latin typeface="+mn-lt"/>
                    <a:ea typeface="+mn-ea"/>
                    <a:cs typeface="+mn-cs"/>
                  </a:rPr>
                  <a:t>以及</a:t>
                </a:r>
                <a:r>
                  <a:rPr lang="en-US" altLang="zh-TW" sz="1200" kern="1200" dirty="0">
                    <a:solidFill>
                      <a:schemeClr val="tx1"/>
                    </a:solidFill>
                    <a:effectLst/>
                    <a:latin typeface="+mn-lt"/>
                    <a:ea typeface="+mn-ea"/>
                    <a:cs typeface="+mn-cs"/>
                  </a:rPr>
                  <a:t>37.7GHz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50GHz</a:t>
                </a:r>
                <a:r>
                  <a:rPr lang="zh-TW" altLang="zh-TW" sz="1200" kern="1200" dirty="0">
                    <a:solidFill>
                      <a:schemeClr val="tx1"/>
                    </a:solidFill>
                    <a:effectLst/>
                    <a:latin typeface="+mn-lt"/>
                    <a:ea typeface="+mn-ea"/>
                    <a:cs typeface="+mn-cs"/>
                  </a:rPr>
                  <a:t>都能抑制到</a:t>
                </a:r>
                <a:r>
                  <a:rPr lang="en-US" altLang="zh-TW" sz="1200" kern="1200" dirty="0">
                    <a:solidFill>
                      <a:schemeClr val="tx1"/>
                    </a:solidFill>
                    <a:effectLst/>
                    <a:latin typeface="+mn-lt"/>
                    <a:ea typeface="+mn-ea"/>
                    <a:cs typeface="+mn-cs"/>
                  </a:rPr>
                  <a:t>-20dB</a:t>
                </a:r>
                <a:r>
                  <a:rPr lang="zh-TW" altLang="zh-TW" sz="1200" kern="1200" dirty="0">
                    <a:solidFill>
                      <a:schemeClr val="tx1"/>
                    </a:solidFill>
                    <a:effectLst/>
                    <a:latin typeface="+mn-lt"/>
                    <a:ea typeface="+mn-ea"/>
                    <a:cs typeface="+mn-cs"/>
                  </a:rPr>
                  <a:t>以下，可以推測此設計用於</a:t>
                </a:r>
                <a:r>
                  <a:rPr lang="en-US" altLang="zh-TW" sz="1200" kern="1200" dirty="0">
                    <a:solidFill>
                      <a:schemeClr val="tx1"/>
                    </a:solidFill>
                    <a:effectLst/>
                    <a:latin typeface="+mn-lt"/>
                    <a:ea typeface="+mn-ea"/>
                    <a:cs typeface="+mn-cs"/>
                  </a:rPr>
                  <a:t>Rogers RT5880</a:t>
                </a:r>
                <a:r>
                  <a:rPr lang="zh-TW" altLang="zh-TW" sz="1200" kern="1200" dirty="0">
                    <a:solidFill>
                      <a:schemeClr val="tx1"/>
                    </a:solidFill>
                    <a:effectLst/>
                    <a:latin typeface="+mn-lt"/>
                    <a:ea typeface="+mn-ea"/>
                    <a:cs typeface="+mn-cs"/>
                  </a:rPr>
                  <a:t>基板時的電容效應比較好，但使用基板就會有損耗，故插入損耗衰退到</a:t>
                </a:r>
                <a:r>
                  <a:rPr lang="en-US" altLang="zh-TW" sz="1200" kern="1200" dirty="0">
                    <a:solidFill>
                      <a:schemeClr val="tx1"/>
                    </a:solidFill>
                    <a:effectLst/>
                    <a:latin typeface="+mn-lt"/>
                    <a:ea typeface="+mn-ea"/>
                    <a:cs typeface="+mn-cs"/>
                  </a:rPr>
                  <a:t>-1.51dB</a:t>
                </a:r>
                <a:r>
                  <a:rPr lang="zh-TW" altLang="zh-TW" sz="1200" kern="1200" dirty="0">
                    <a:solidFill>
                      <a:schemeClr val="tx1"/>
                    </a:solidFill>
                    <a:effectLst/>
                    <a:latin typeface="+mn-lt"/>
                    <a:ea typeface="+mn-ea"/>
                    <a:cs typeface="+mn-cs"/>
                  </a:rPr>
                  <a:t>。</a:t>
                </a:r>
                <a:endParaRPr lang="zh-TW" altLang="en-US" dirty="0"/>
              </a:p>
              <a:p>
                <a:endParaRPr lang="en-US" altLang="zh-TW" dirty="0"/>
              </a:p>
              <a:p>
                <a:r>
                  <a:rPr lang="zh-TW" altLang="zh-TW" dirty="0"/>
                  <a:t>電磁模擬具有</a:t>
                </a:r>
                <a:r>
                  <a:rPr lang="en-US" altLang="zh-TW" dirty="0"/>
                  <a:t>17.45%</a:t>
                </a:r>
                <a:r>
                  <a:rPr lang="zh-TW" altLang="zh-TW" dirty="0"/>
                  <a:t>的比例頻寬</a:t>
                </a:r>
                <a:r>
                  <a:rPr lang="en-US" altLang="zh-TW" dirty="0"/>
                  <a:t>(</a:t>
                </a:r>
                <a:r>
                  <a:rPr lang="zh-TW" altLang="zh-TW" dirty="0"/>
                  <a:t>從</a:t>
                </a:r>
                <a:r>
                  <a:rPr lang="en-US" altLang="zh-TW" dirty="0"/>
                  <a:t>36.6GHz</a:t>
                </a:r>
                <a:r>
                  <a:rPr lang="zh-TW" altLang="zh-TW" dirty="0"/>
                  <a:t>到</a:t>
                </a:r>
                <a:r>
                  <a:rPr lang="en-US" altLang="zh-TW" dirty="0"/>
                  <a:t>43.6GHz)</a:t>
                </a:r>
                <a:r>
                  <a:rPr lang="zh-TW" altLang="en-US" dirty="0"/>
                  <a:t>，</a:t>
                </a:r>
                <a:r>
                  <a:rPr lang="zh-TW" altLang="zh-TW" dirty="0"/>
                  <a:t>下阻帶的傳輸零點在</a:t>
                </a:r>
                <a:r>
                  <a:rPr lang="en-US" altLang="zh-TW" dirty="0"/>
                  <a:t>34.7GHz</a:t>
                </a:r>
                <a:r>
                  <a:rPr lang="zh-TW" altLang="en-US" dirty="0"/>
                  <a:t>，</a:t>
                </a:r>
                <a:r>
                  <a:rPr lang="zh-TW" altLang="zh-TW" dirty="0"/>
                  <a:t>上阻帶的傳輸零點在</a:t>
                </a:r>
                <a:r>
                  <a:rPr lang="en-US" altLang="zh-TW" dirty="0"/>
                  <a:t>48.3GHz</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觀察到</a:t>
                </a:r>
                <a:r>
                  <a:rPr lang="en-US" altLang="zh-TW" sz="1200" kern="1200" dirty="0">
                    <a:solidFill>
                      <a:schemeClr val="tx1"/>
                    </a:solidFill>
                    <a:effectLst/>
                    <a:latin typeface="+mn-lt"/>
                    <a:ea typeface="+mn-ea"/>
                    <a:cs typeface="+mn-cs"/>
                  </a:rPr>
                  <a:t>10GHz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22.8GHz</a:t>
                </a:r>
                <a:r>
                  <a:rPr lang="zh-TW" altLang="zh-TW" sz="1200" kern="1200" dirty="0">
                    <a:solidFill>
                      <a:schemeClr val="tx1"/>
                    </a:solidFill>
                    <a:effectLst/>
                    <a:latin typeface="+mn-lt"/>
                    <a:ea typeface="+mn-ea"/>
                    <a:cs typeface="+mn-cs"/>
                  </a:rPr>
                  <a:t>以及</a:t>
                </a:r>
                <a:r>
                  <a:rPr lang="en-US" altLang="zh-TW" sz="1200" kern="1200" dirty="0">
                    <a:solidFill>
                      <a:schemeClr val="tx1"/>
                    </a:solidFill>
                    <a:effectLst/>
                    <a:latin typeface="+mn-lt"/>
                    <a:ea typeface="+mn-ea"/>
                    <a:cs typeface="+mn-cs"/>
                  </a:rPr>
                  <a:t>37.7GHz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50GHz</a:t>
                </a:r>
                <a:r>
                  <a:rPr lang="zh-TW" altLang="zh-TW" sz="1200" kern="1200" dirty="0">
                    <a:solidFill>
                      <a:schemeClr val="tx1"/>
                    </a:solidFill>
                    <a:effectLst/>
                    <a:latin typeface="+mn-lt"/>
                    <a:ea typeface="+mn-ea"/>
                    <a:cs typeface="+mn-cs"/>
                  </a:rPr>
                  <a:t>都能抑制到</a:t>
                </a:r>
                <a:r>
                  <a:rPr lang="en-US" altLang="zh-TW" sz="1200" kern="1200" dirty="0">
                    <a:solidFill>
                      <a:schemeClr val="tx1"/>
                    </a:solidFill>
                    <a:effectLst/>
                    <a:latin typeface="+mn-lt"/>
                    <a:ea typeface="+mn-ea"/>
                    <a:cs typeface="+mn-cs"/>
                  </a:rPr>
                  <a:t>-20dB</a:t>
                </a:r>
                <a:r>
                  <a:rPr lang="zh-TW" altLang="zh-TW" sz="1200" kern="1200" dirty="0">
                    <a:solidFill>
                      <a:schemeClr val="tx1"/>
                    </a:solidFill>
                    <a:effectLst/>
                    <a:latin typeface="+mn-lt"/>
                    <a:ea typeface="+mn-ea"/>
                    <a:cs typeface="+mn-cs"/>
                  </a:rPr>
                  <a:t>以下，可以推測此設計用於</a:t>
                </a:r>
                <a:r>
                  <a:rPr lang="en-US" altLang="zh-TW" sz="1200" kern="1200" dirty="0">
                    <a:solidFill>
                      <a:schemeClr val="tx1"/>
                    </a:solidFill>
                    <a:effectLst/>
                    <a:latin typeface="+mn-lt"/>
                    <a:ea typeface="+mn-ea"/>
                    <a:cs typeface="+mn-cs"/>
                  </a:rPr>
                  <a:t>Rogers RT5880</a:t>
                </a:r>
                <a:r>
                  <a:rPr lang="zh-TW" altLang="zh-TW" sz="1200" kern="1200" dirty="0">
                    <a:solidFill>
                      <a:schemeClr val="tx1"/>
                    </a:solidFill>
                    <a:effectLst/>
                    <a:latin typeface="+mn-lt"/>
                    <a:ea typeface="+mn-ea"/>
                    <a:cs typeface="+mn-cs"/>
                  </a:rPr>
                  <a:t>基板時的電容效應比較好，但使用基板就會有損耗，故插入損耗衰退到</a:t>
                </a:r>
                <a:r>
                  <a:rPr lang="en-US" altLang="zh-TW" sz="1200" kern="1200" dirty="0">
                    <a:solidFill>
                      <a:schemeClr val="tx1"/>
                    </a:solidFill>
                    <a:effectLst/>
                    <a:latin typeface="+mn-lt"/>
                    <a:ea typeface="+mn-ea"/>
                    <a:cs typeface="+mn-cs"/>
                  </a:rPr>
                  <a:t>-1.51dB</a:t>
                </a:r>
                <a:r>
                  <a:rPr lang="zh-TW" altLang="zh-TW" sz="1200" kern="1200" dirty="0">
                    <a:solidFill>
                      <a:schemeClr val="tx1"/>
                    </a:solidFill>
                    <a:effectLst/>
                    <a:latin typeface="+mn-lt"/>
                    <a:ea typeface="+mn-ea"/>
                    <a:cs typeface="+mn-cs"/>
                  </a:rPr>
                  <a:t>。</a:t>
                </a:r>
                <a:endParaRPr lang="zh-TW" altLang="en-US" dirty="0"/>
              </a:p>
              <a:p>
                <a:endParaRPr lang="zh-TW" altLang="en-US" dirty="0"/>
              </a:p>
              <a:p>
                <a:r>
                  <a:rPr lang="zh-TW" altLang="en-US" dirty="0"/>
                  <a:t>阻波帶衰減</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F4BDD486-6A66-47F8-88EE-6A5C929488EE}" type="slidenum">
              <a:rPr lang="zh-TW" altLang="en-US" smtClean="0"/>
              <a:t>54</a:t>
            </a:fld>
            <a:endParaRPr lang="zh-TW" altLang="en-US"/>
          </a:p>
        </p:txBody>
      </p:sp>
    </p:spTree>
    <p:extLst>
      <p:ext uri="{BB962C8B-B14F-4D97-AF65-F5344CB8AC3E}">
        <p14:creationId xmlns:p14="http://schemas.microsoft.com/office/powerpoint/2010/main" val="33995198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28 GHz</a:t>
            </a:r>
            <a:r>
              <a:rPr lang="zh-TW" altLang="en-US" dirty="0"/>
              <a:t>下</a:t>
            </a:r>
            <a:r>
              <a:rPr lang="zh-TW" altLang="zh-TW" dirty="0"/>
              <a:t>，可以觀察到</a:t>
            </a:r>
            <a:r>
              <a:rPr lang="zh-TW" altLang="en-US" dirty="0"/>
              <a:t>電流順利通過</a:t>
            </a:r>
            <a:r>
              <a:rPr lang="zh-TW" altLang="zh-TW" dirty="0"/>
              <a:t>，</a:t>
            </a:r>
            <a:r>
              <a:rPr lang="zh-TW" altLang="en-US" dirty="0"/>
              <a:t>而</a:t>
            </a:r>
            <a:r>
              <a:rPr lang="en-US" altLang="zh-TW" dirty="0"/>
              <a:t>20 GHz</a:t>
            </a:r>
            <a:r>
              <a:rPr lang="zh-TW" altLang="zh-TW" dirty="0"/>
              <a:t>和</a:t>
            </a:r>
            <a:r>
              <a:rPr lang="en-US" altLang="zh-TW" dirty="0"/>
              <a:t>36 GHz</a:t>
            </a:r>
            <a:r>
              <a:rPr lang="zh-TW" altLang="zh-TW" dirty="0"/>
              <a:t>的阻帶頻率，可觀察出訊號被限制在輸入端微帶線內。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38 GHz</a:t>
            </a:r>
            <a:r>
              <a:rPr lang="zh-TW" altLang="en-US" dirty="0"/>
              <a:t>下</a:t>
            </a:r>
            <a:r>
              <a:rPr lang="zh-TW" altLang="zh-TW" dirty="0"/>
              <a:t>，實現</a:t>
            </a:r>
            <a:r>
              <a:rPr lang="zh-TW" altLang="en-US" dirty="0"/>
              <a:t>了</a:t>
            </a:r>
            <a:r>
              <a:rPr lang="zh-TW" altLang="zh-TW" dirty="0"/>
              <a:t>訊號的傳播，</a:t>
            </a:r>
            <a:r>
              <a:rPr lang="zh-TW" altLang="en-US" dirty="0"/>
              <a:t>而</a:t>
            </a:r>
            <a:r>
              <a:rPr lang="en-US" altLang="zh-TW" dirty="0"/>
              <a:t>26 GHz</a:t>
            </a:r>
            <a:r>
              <a:rPr lang="zh-TW" altLang="zh-TW" dirty="0"/>
              <a:t>和</a:t>
            </a:r>
            <a:r>
              <a:rPr lang="en-US" altLang="zh-TW" dirty="0"/>
              <a:t>50 GHz</a:t>
            </a:r>
            <a:r>
              <a:rPr lang="zh-TW" altLang="zh-TW" dirty="0"/>
              <a:t>的阻帶頻率，可觀察出訊號被限制在輸入端微帶線內</a:t>
            </a:r>
            <a:r>
              <a:rPr lang="zh-TW" altLang="en-US" dirty="0"/>
              <a:t>，</a:t>
            </a:r>
            <a:r>
              <a:rPr lang="zh-TW" altLang="zh-TW" dirty="0"/>
              <a:t>表面電流皆無法通過該結構。</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分別對</a:t>
            </a:r>
            <a:r>
              <a:rPr lang="en-US" altLang="zh-TW" dirty="0"/>
              <a:t>28/38GHz</a:t>
            </a:r>
            <a:r>
              <a:rPr lang="zh-TW" altLang="en-US" dirty="0"/>
              <a:t>的帶通濾波器進行電流分布模擬，</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可觀察到在通帶中兩者都能順利通過，在阻帶中兩可都把電流抑制在輸入端</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證明濾波器功能正常</a:t>
            </a:r>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55</a:t>
            </a:fld>
            <a:endParaRPr lang="zh-TW" altLang="en-US"/>
          </a:p>
        </p:txBody>
      </p:sp>
    </p:spTree>
    <p:extLst>
      <p:ext uri="{BB962C8B-B14F-4D97-AF65-F5344CB8AC3E}">
        <p14:creationId xmlns:p14="http://schemas.microsoft.com/office/powerpoint/2010/main" val="2047518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採用</a:t>
            </a:r>
            <a:r>
              <a:rPr lang="en-US" altLang="zh-TW" dirty="0"/>
              <a:t>RT5880</a:t>
            </a:r>
            <a:r>
              <a:rPr lang="zh-TW" altLang="en-US" dirty="0"/>
              <a:t>基板實作出</a:t>
            </a:r>
            <a:r>
              <a:rPr lang="en-US" altLang="zh-TW" dirty="0"/>
              <a:t>28/38GHz</a:t>
            </a:r>
            <a:r>
              <a:rPr lang="zh-TW" altLang="en-US" dirty="0"/>
              <a:t>兩個濾波器</a:t>
            </a:r>
            <a:endParaRPr lang="en-US" altLang="zh-TW" dirty="0"/>
          </a:p>
          <a:p>
            <a:r>
              <a:rPr lang="zh-TW" altLang="zh-TW" dirty="0"/>
              <a:t>外部尺寸均為</a:t>
            </a:r>
            <a:r>
              <a:rPr lang="en-US" altLang="zh-TW" dirty="0"/>
              <a:t>16mm × 20mm</a:t>
            </a:r>
          </a:p>
          <a:p>
            <a:r>
              <a:rPr lang="en-US" altLang="zh-TW" dirty="0"/>
              <a:t>28 GHz</a:t>
            </a:r>
            <a:r>
              <a:rPr lang="zh-TW" altLang="zh-TW" dirty="0"/>
              <a:t>核心尺寸為</a:t>
            </a:r>
            <a:r>
              <a:rPr lang="en-US" altLang="zh-TW" dirty="0"/>
              <a:t>2.65mm × 2.6mm </a:t>
            </a:r>
            <a:r>
              <a:rPr lang="zh-TW" altLang="en-US" dirty="0"/>
              <a:t>，</a:t>
            </a:r>
            <a:r>
              <a:rPr lang="en-US" altLang="zh-TW" dirty="0"/>
              <a:t>38 GHz</a:t>
            </a:r>
            <a:r>
              <a:rPr lang="zh-TW" altLang="zh-TW" dirty="0"/>
              <a:t>核心尺寸為</a:t>
            </a:r>
            <a:r>
              <a:rPr lang="en-US" altLang="zh-TW" dirty="0"/>
              <a:t>2.10mm × 2.1mm</a:t>
            </a:r>
            <a:endParaRPr lang="zh-TW" altLang="en-US" dirty="0"/>
          </a:p>
          <a:p>
            <a:r>
              <a:rPr lang="zh-TW" altLang="zh-TW" dirty="0"/>
              <a:t>使用</a:t>
            </a:r>
            <a:r>
              <a:rPr lang="en-US" altLang="zh-TW" dirty="0"/>
              <a:t>Agilent PNA N5227A</a:t>
            </a:r>
            <a:r>
              <a:rPr lang="zh-TW" altLang="zh-TW" dirty="0"/>
              <a:t>網路分析儀</a:t>
            </a:r>
            <a:r>
              <a:rPr lang="zh-TW" altLang="en-US" dirty="0"/>
              <a:t>，</a:t>
            </a:r>
            <a:r>
              <a:rPr lang="zh-TW" altLang="zh-TW" dirty="0"/>
              <a:t>通過</a:t>
            </a:r>
            <a:r>
              <a:rPr lang="en-US" altLang="zh-TW" dirty="0"/>
              <a:t>1.85 mm</a:t>
            </a:r>
            <a:r>
              <a:rPr lang="zh-TW" altLang="zh-TW" dirty="0"/>
              <a:t>壓縮安裝測試連接器</a:t>
            </a:r>
            <a:r>
              <a:rPr lang="en-US" altLang="zh-TW" dirty="0"/>
              <a:t>(Compression-Mount Test Connectors)</a:t>
            </a:r>
            <a:r>
              <a:rPr lang="zh-TW" altLang="zh-TW" dirty="0"/>
              <a:t>連接上輸入與輸出埠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觀察出插入損耗有些為誤差</a:t>
            </a:r>
            <a:r>
              <a:rPr lang="zh-TW" altLang="en-US"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28GHz</a:t>
            </a:r>
            <a:r>
              <a:rPr lang="zh-TW" altLang="en-US" sz="1200" kern="1200" dirty="0">
                <a:solidFill>
                  <a:schemeClr val="tx1"/>
                </a:solidFill>
                <a:effectLst/>
                <a:latin typeface="+mn-lt"/>
                <a:ea typeface="+mn-ea"/>
                <a:cs typeface="+mn-cs"/>
              </a:rPr>
              <a:t>濾波器，</a:t>
            </a:r>
            <a:r>
              <a:rPr lang="zh-TW" altLang="zh-TW" sz="1200" kern="1200" dirty="0">
                <a:solidFill>
                  <a:schemeClr val="tx1"/>
                </a:solidFill>
                <a:effectLst/>
                <a:latin typeface="+mn-lt"/>
                <a:ea typeface="+mn-ea"/>
                <a:cs typeface="+mn-cs"/>
              </a:rPr>
              <a:t>造成原因是輸入和輸出的串聯電容</a:t>
            </a:r>
            <a:r>
              <a:rPr lang="en-US" altLang="zh-TW" sz="1200" kern="1200" dirty="0">
                <a:solidFill>
                  <a:schemeClr val="tx1"/>
                </a:solidFill>
                <a:effectLst/>
                <a:latin typeface="+mn-lt"/>
                <a:ea typeface="+mn-ea"/>
                <a:cs typeface="+mn-cs"/>
              </a:rPr>
              <a:t>C</a:t>
            </a:r>
            <a:r>
              <a:rPr lang="en-US" altLang="zh-TW" sz="1200" kern="1200" baseline="-25000" dirty="0">
                <a:solidFill>
                  <a:schemeClr val="tx1"/>
                </a:solidFill>
                <a:effectLst/>
                <a:latin typeface="+mn-lt"/>
                <a:ea typeface="+mn-ea"/>
                <a:cs typeface="+mn-cs"/>
              </a:rPr>
              <a:t>2</a:t>
            </a:r>
            <a:r>
              <a:rPr lang="zh-TW" altLang="zh-TW" sz="1200" kern="1200" dirty="0">
                <a:solidFill>
                  <a:schemeClr val="tx1"/>
                </a:solidFill>
                <a:effectLst/>
                <a:latin typeface="+mn-lt"/>
                <a:ea typeface="+mn-ea"/>
                <a:cs typeface="+mn-cs"/>
              </a:rPr>
              <a:t>過耦合效應，產生諧振極點疊交在一起，並導致插入損耗變差。</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38GHz</a:t>
            </a:r>
            <a:r>
              <a:rPr lang="zh-TW" altLang="en-US" sz="1200" kern="1200" dirty="0">
                <a:solidFill>
                  <a:schemeClr val="tx1"/>
                </a:solidFill>
                <a:effectLst/>
                <a:latin typeface="+mn-lt"/>
                <a:ea typeface="+mn-ea"/>
                <a:cs typeface="+mn-cs"/>
              </a:rPr>
              <a:t>濾波器，</a:t>
            </a:r>
            <a:r>
              <a:rPr lang="zh-TW" altLang="zh-TW" sz="1200" kern="1200" dirty="0">
                <a:solidFill>
                  <a:schemeClr val="tx1"/>
                </a:solidFill>
                <a:effectLst/>
                <a:latin typeface="+mn-lt"/>
                <a:ea typeface="+mn-ea"/>
                <a:cs typeface="+mn-cs"/>
              </a:rPr>
              <a:t>由於傳輸零點的電容偏小，所以上下傳輸零點往高頻偏移，可推測造成原因是輸入和輸出的串聯電容</a:t>
            </a:r>
            <a:r>
              <a:rPr lang="en-US" altLang="zh-TW" sz="1200" kern="1200" dirty="0">
                <a:solidFill>
                  <a:schemeClr val="tx1"/>
                </a:solidFill>
                <a:effectLst/>
                <a:latin typeface="+mn-lt"/>
                <a:ea typeface="+mn-ea"/>
                <a:cs typeface="+mn-cs"/>
              </a:rPr>
              <a:t>C</a:t>
            </a:r>
            <a:r>
              <a:rPr lang="en-US" altLang="zh-TW" sz="1200" kern="1200" baseline="-25000" dirty="0">
                <a:solidFill>
                  <a:schemeClr val="tx1"/>
                </a:solidFill>
                <a:effectLst/>
                <a:latin typeface="+mn-lt"/>
                <a:ea typeface="+mn-ea"/>
                <a:cs typeface="+mn-cs"/>
              </a:rPr>
              <a:t>2</a:t>
            </a:r>
            <a:r>
              <a:rPr lang="zh-TW" altLang="zh-TW" sz="1200" kern="1200" dirty="0">
                <a:solidFill>
                  <a:schemeClr val="tx1"/>
                </a:solidFill>
                <a:effectLst/>
                <a:latin typeface="+mn-lt"/>
                <a:ea typeface="+mn-ea"/>
                <a:cs typeface="+mn-cs"/>
              </a:rPr>
              <a:t>變小，產生傳輸零點往高頻偏移起，產生插入損耗變差。</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a:solidFill>
                <a:schemeClr val="tx1"/>
              </a:solidFill>
              <a:effectLst/>
              <a:latin typeface="+mn-lt"/>
              <a:ea typeface="+mn-ea"/>
              <a:cs typeface="+mn-cs"/>
            </a:endParaRP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56</a:t>
            </a:fld>
            <a:endParaRPr lang="zh-TW" altLang="en-US"/>
          </a:p>
        </p:txBody>
      </p:sp>
    </p:spTree>
    <p:extLst>
      <p:ext uri="{BB962C8B-B14F-4D97-AF65-F5344CB8AC3E}">
        <p14:creationId xmlns:p14="http://schemas.microsoft.com/office/powerpoint/2010/main" val="19874673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設計的</a:t>
            </a:r>
            <a:r>
              <a:rPr lang="zh-TW" altLang="zh-TW" sz="1200" kern="1200" dirty="0">
                <a:solidFill>
                  <a:schemeClr val="tx1"/>
                </a:solidFill>
                <a:effectLst/>
                <a:latin typeface="+mn-lt"/>
                <a:ea typeface="+mn-ea"/>
                <a:cs typeface="+mn-cs"/>
              </a:rPr>
              <a:t>濾波器是針對</a:t>
            </a:r>
            <a:r>
              <a:rPr lang="en-US" altLang="zh-TW" sz="1200" kern="1200" dirty="0">
                <a:solidFill>
                  <a:schemeClr val="tx1"/>
                </a:solidFill>
                <a:effectLst/>
                <a:latin typeface="+mn-lt"/>
                <a:ea typeface="+mn-ea"/>
                <a:cs typeface="+mn-cs"/>
              </a:rPr>
              <a:t> 5G </a:t>
            </a:r>
            <a:r>
              <a:rPr lang="zh-TW" altLang="zh-TW" sz="1200" kern="1200" dirty="0">
                <a:solidFill>
                  <a:schemeClr val="tx1"/>
                </a:solidFill>
                <a:effectLst/>
                <a:latin typeface="+mn-lt"/>
                <a:ea typeface="+mn-ea"/>
                <a:cs typeface="+mn-cs"/>
              </a:rPr>
              <a:t>應用報告中的製程上最簡單、且成本小和容易與其他元件做結合，可以看出，所提出的</a:t>
            </a:r>
            <a:r>
              <a:rPr lang="zh-TW" altLang="en-US" sz="1200" kern="1200" dirty="0">
                <a:solidFill>
                  <a:schemeClr val="tx1"/>
                </a:solidFill>
                <a:effectLst/>
                <a:latin typeface="+mn-lt"/>
                <a:ea typeface="+mn-ea"/>
                <a:cs typeface="+mn-cs"/>
              </a:rPr>
              <a:t>平面</a:t>
            </a:r>
            <a:r>
              <a:rPr lang="zh-TW" altLang="zh-TW" sz="1200" kern="1200" dirty="0">
                <a:solidFill>
                  <a:schemeClr val="tx1"/>
                </a:solidFill>
                <a:effectLst/>
                <a:latin typeface="+mn-lt"/>
                <a:ea typeface="+mn-ea"/>
                <a:cs typeface="+mn-cs"/>
              </a:rPr>
              <a:t>帶通濾波器在特性上、電路尺寸方面上並不劣於其他濾波器。</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SIW</a:t>
            </a:r>
            <a:r>
              <a:rPr lang="zh-TW" altLang="zh-TW" sz="1200" kern="1200" dirty="0">
                <a:solidFill>
                  <a:schemeClr val="tx1"/>
                </a:solidFill>
                <a:effectLst/>
                <a:latin typeface="+mn-lt"/>
                <a:ea typeface="+mn-ea"/>
                <a:cs typeface="+mn-cs"/>
              </a:rPr>
              <a:t>和波導結構具有較低的插入損耗值，但製程上較為雜複</a:t>
            </a:r>
            <a:r>
              <a:rPr lang="zh-TW" altLang="en-US" sz="1200" kern="1200" dirty="0">
                <a:solidFill>
                  <a:schemeClr val="tx1"/>
                </a:solidFill>
                <a:effectLst/>
                <a:latin typeface="+mn-lt"/>
                <a:ea typeface="+mn-ea"/>
                <a:cs typeface="+mn-cs"/>
              </a:rPr>
              <a:t>，不易與</a:t>
            </a:r>
            <a:r>
              <a:rPr lang="zh-TW" altLang="zh-TW" sz="1200" kern="1200" dirty="0">
                <a:solidFill>
                  <a:schemeClr val="tx1"/>
                </a:solidFill>
                <a:effectLst/>
                <a:latin typeface="+mn-lt"/>
                <a:ea typeface="+mn-ea"/>
                <a:cs typeface="+mn-cs"/>
              </a:rPr>
              <a:t>其他元件</a:t>
            </a:r>
            <a:r>
              <a:rPr lang="zh-TW" altLang="en-US" sz="1200" kern="1200" dirty="0">
                <a:solidFill>
                  <a:schemeClr val="tx1"/>
                </a:solidFill>
                <a:effectLst/>
                <a:latin typeface="+mn-lt"/>
                <a:ea typeface="+mn-ea"/>
                <a:cs typeface="+mn-cs"/>
              </a:rPr>
              <a:t>作結合</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然後，對於微帶濾波器結構相比，此過濾器的尺寸較小。</a:t>
            </a: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57</a:t>
            </a:fld>
            <a:endParaRPr lang="zh-TW" altLang="en-US"/>
          </a:p>
        </p:txBody>
      </p:sp>
    </p:spTree>
    <p:extLst>
      <p:ext uri="{BB962C8B-B14F-4D97-AF65-F5344CB8AC3E}">
        <p14:creationId xmlns:p14="http://schemas.microsoft.com/office/powerpoint/2010/main" val="3339298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58</a:t>
            </a:fld>
            <a:endParaRPr lang="zh-TW" altLang="en-US"/>
          </a:p>
        </p:txBody>
      </p:sp>
    </p:spTree>
    <p:extLst>
      <p:ext uri="{BB962C8B-B14F-4D97-AF65-F5344CB8AC3E}">
        <p14:creationId xmlns:p14="http://schemas.microsoft.com/office/powerpoint/2010/main" val="1428187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設計一背腔環形單極天線，透過</a:t>
            </a:r>
            <a:r>
              <a:rPr lang="en-US" altLang="zh-TW" dirty="0"/>
              <a:t>7</a:t>
            </a:r>
            <a:r>
              <a:rPr lang="zh-TW" altLang="en-US" dirty="0"/>
              <a:t>個可控制接地支路，改變此天線的頻段</a:t>
            </a:r>
            <a:endParaRPr lang="en-US" altLang="zh-TW" dirty="0"/>
          </a:p>
          <a:p>
            <a:r>
              <a:rPr lang="zh-TW" altLang="en-US" dirty="0"/>
              <a:t>而</a:t>
            </a:r>
            <a:r>
              <a:rPr lang="en-US" altLang="zh-TW" dirty="0"/>
              <a:t>7</a:t>
            </a:r>
            <a:r>
              <a:rPr lang="zh-TW" altLang="en-US" dirty="0"/>
              <a:t>個可控制支路分別為</a:t>
            </a:r>
            <a:r>
              <a:rPr lang="en-US" altLang="zh-TW" dirty="0"/>
              <a:t>short1</a:t>
            </a:r>
            <a:r>
              <a:rPr lang="zh-TW" altLang="en-US" dirty="0"/>
              <a:t>、</a:t>
            </a:r>
            <a:r>
              <a:rPr lang="en-US" altLang="zh-TW" dirty="0"/>
              <a:t>shot2</a:t>
            </a:r>
            <a:r>
              <a:rPr lang="zh-TW" altLang="en-US" dirty="0"/>
              <a:t>、</a:t>
            </a:r>
            <a:r>
              <a:rPr lang="en-US" altLang="zh-TW" dirty="0"/>
              <a:t>…</a:t>
            </a:r>
            <a:r>
              <a:rPr lang="zh-TW" altLang="en-US" dirty="0"/>
              <a:t>、</a:t>
            </a:r>
            <a:r>
              <a:rPr lang="en-US" altLang="zh-TW" dirty="0"/>
              <a:t>short7</a:t>
            </a:r>
            <a:r>
              <a:rPr lang="zh-TW" altLang="en-US" dirty="0"/>
              <a:t>，從</a:t>
            </a:r>
            <a:r>
              <a:rPr lang="en-US" altLang="zh-TW" dirty="0"/>
              <a:t>phi45</a:t>
            </a:r>
            <a:r>
              <a:rPr lang="zh-TW" altLang="en-US" dirty="0"/>
              <a:t>到</a:t>
            </a:r>
            <a:r>
              <a:rPr lang="en-US" altLang="zh-TW" dirty="0"/>
              <a:t>phi315</a:t>
            </a:r>
            <a:r>
              <a:rPr lang="zh-TW" altLang="en-US" dirty="0"/>
              <a:t>平均分配，一共可以有</a:t>
            </a:r>
            <a:r>
              <a:rPr lang="en-US" altLang="zh-TW" dirty="0"/>
              <a:t>2</a:t>
            </a:r>
            <a:r>
              <a:rPr lang="zh-TW" altLang="en-US" dirty="0"/>
              <a:t>的</a:t>
            </a:r>
            <a:r>
              <a:rPr lang="en-US" altLang="zh-TW" dirty="0"/>
              <a:t>7</a:t>
            </a:r>
            <a:r>
              <a:rPr lang="zh-TW" altLang="en-US" dirty="0"/>
              <a:t>次方的</a:t>
            </a:r>
            <a:r>
              <a:rPr lang="en-US" altLang="zh-TW" dirty="0"/>
              <a:t>128</a:t>
            </a:r>
            <a:r>
              <a:rPr lang="zh-TW" altLang="en-US" dirty="0"/>
              <a:t>個組合，</a:t>
            </a:r>
            <a:endParaRPr lang="en-US" altLang="zh-TW" dirty="0"/>
          </a:p>
          <a:p>
            <a:r>
              <a:rPr lang="zh-TW" altLang="en-US" dirty="0"/>
              <a:t>但由於此設計是對稱結構，所以可以扣除對稱模式，並透過電磁模擬篩選出可應用頻段，得出右表的</a:t>
            </a:r>
            <a:r>
              <a:rPr lang="en-US" altLang="zh-TW" dirty="0"/>
              <a:t>18</a:t>
            </a:r>
            <a:r>
              <a:rPr lang="zh-TW" altLang="en-US" dirty="0"/>
              <a:t>種組合。</a:t>
            </a:r>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6</a:t>
            </a:fld>
            <a:endParaRPr lang="zh-TW" altLang="en-US"/>
          </a:p>
        </p:txBody>
      </p:sp>
    </p:spTree>
    <p:extLst>
      <p:ext uri="{BB962C8B-B14F-4D97-AF65-F5344CB8AC3E}">
        <p14:creationId xmlns:p14="http://schemas.microsoft.com/office/powerpoint/2010/main" val="806155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數位</a:t>
            </a:r>
            <a:r>
              <a:rPr lang="en-US" altLang="zh-TW" sz="1200" kern="1200" dirty="0">
                <a:solidFill>
                  <a:schemeClr val="tx1"/>
                </a:solidFill>
                <a:effectLst/>
                <a:latin typeface="+mn-lt"/>
                <a:ea typeface="+mn-ea"/>
                <a:cs typeface="+mn-cs"/>
              </a:rPr>
              <a:t>(Digital)</a:t>
            </a:r>
            <a:r>
              <a:rPr lang="zh-TW" altLang="zh-TW" sz="1200" kern="1200" dirty="0">
                <a:solidFill>
                  <a:schemeClr val="tx1"/>
                </a:solidFill>
                <a:effectLst/>
                <a:latin typeface="+mn-lt"/>
                <a:ea typeface="+mn-ea"/>
                <a:cs typeface="+mn-cs"/>
              </a:rPr>
              <a:t>、類比數位轉換器</a:t>
            </a:r>
            <a:r>
              <a:rPr lang="en-US" altLang="zh-TW" sz="1200" kern="1200" dirty="0">
                <a:solidFill>
                  <a:schemeClr val="tx1"/>
                </a:solidFill>
                <a:effectLst/>
                <a:latin typeface="+mn-lt"/>
                <a:ea typeface="+mn-ea"/>
                <a:cs typeface="+mn-cs"/>
              </a:rPr>
              <a:t>(ADC)</a:t>
            </a:r>
            <a:r>
              <a:rPr lang="zh-TW" altLang="zh-TW" sz="1200" kern="1200" dirty="0">
                <a:solidFill>
                  <a:schemeClr val="tx1"/>
                </a:solidFill>
                <a:effectLst/>
                <a:latin typeface="+mn-lt"/>
                <a:ea typeface="+mn-ea"/>
                <a:cs typeface="+mn-cs"/>
              </a:rPr>
              <a:t>、數位類比轉換器</a:t>
            </a:r>
            <a:r>
              <a:rPr lang="en-US" altLang="zh-TW" sz="1200" kern="1200" dirty="0">
                <a:solidFill>
                  <a:schemeClr val="tx1"/>
                </a:solidFill>
                <a:effectLst/>
                <a:latin typeface="+mn-lt"/>
                <a:ea typeface="+mn-ea"/>
                <a:cs typeface="+mn-cs"/>
              </a:rPr>
              <a:t>(DAC)</a:t>
            </a:r>
            <a:r>
              <a:rPr lang="zh-TW" altLang="zh-TW" sz="1200" kern="1200" dirty="0">
                <a:solidFill>
                  <a:schemeClr val="tx1"/>
                </a:solidFill>
                <a:effectLst/>
                <a:latin typeface="+mn-lt"/>
                <a:ea typeface="+mn-ea"/>
                <a:cs typeface="+mn-cs"/>
              </a:rPr>
              <a:t>、射頻</a:t>
            </a:r>
            <a:r>
              <a:rPr lang="en-US" altLang="zh-TW" sz="1200" kern="1200" dirty="0">
                <a:solidFill>
                  <a:schemeClr val="tx1"/>
                </a:solidFill>
                <a:effectLst/>
                <a:latin typeface="+mn-lt"/>
                <a:ea typeface="+mn-ea"/>
                <a:cs typeface="+mn-cs"/>
              </a:rPr>
              <a:t>(RF)</a:t>
            </a:r>
            <a:r>
              <a:rPr lang="zh-TW" altLang="zh-TW" sz="1200" kern="1200" dirty="0">
                <a:solidFill>
                  <a:schemeClr val="tx1"/>
                </a:solidFill>
                <a:effectLst/>
                <a:latin typeface="+mn-lt"/>
                <a:ea typeface="+mn-ea"/>
                <a:cs typeface="+mn-cs"/>
              </a:rPr>
              <a:t>和天線都放置在同一晶片上</a:t>
            </a:r>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60</a:t>
            </a:fld>
            <a:endParaRPr lang="zh-TW" altLang="en-US"/>
          </a:p>
        </p:txBody>
      </p:sp>
    </p:spTree>
    <p:extLst>
      <p:ext uri="{BB962C8B-B14F-4D97-AF65-F5344CB8AC3E}">
        <p14:creationId xmlns:p14="http://schemas.microsoft.com/office/powerpoint/2010/main" val="28723299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低電阻率</a:t>
            </a:r>
            <a:r>
              <a:rPr lang="zh-TW" altLang="en-US" dirty="0"/>
              <a:t>，</a:t>
            </a:r>
            <a:r>
              <a:rPr lang="zh-TW" altLang="zh-TW" sz="1200" kern="1200" dirty="0">
                <a:solidFill>
                  <a:schemeClr val="tx1"/>
                </a:solidFill>
                <a:effectLst/>
                <a:latin typeface="+mn-lt"/>
                <a:ea typeface="+mn-ea"/>
                <a:cs typeface="+mn-cs"/>
              </a:rPr>
              <a:t>基底中的損耗佔總損耗的</a:t>
            </a:r>
            <a:r>
              <a:rPr lang="en-US" altLang="zh-TW" sz="1200" kern="1200" dirty="0">
                <a:solidFill>
                  <a:schemeClr val="tx1"/>
                </a:solidFill>
                <a:effectLst/>
                <a:latin typeface="+mn-lt"/>
                <a:ea typeface="+mn-ea"/>
                <a:cs typeface="+mn-cs"/>
              </a:rPr>
              <a:t>85%</a:t>
            </a:r>
            <a:endParaRPr lang="en-US" altLang="zh-TW" dirty="0"/>
          </a:p>
          <a:p>
            <a:r>
              <a:rPr lang="zh-TW" altLang="en-US" dirty="0"/>
              <a:t>高介電常數，</a:t>
            </a:r>
            <a:r>
              <a:rPr lang="zh-TW" altLang="zh-TW" sz="1200" kern="1200" dirty="0">
                <a:solidFill>
                  <a:schemeClr val="tx1"/>
                </a:solidFill>
                <a:effectLst/>
                <a:latin typeface="+mn-lt"/>
                <a:ea typeface="+mn-ea"/>
                <a:cs typeface="+mn-cs"/>
              </a:rPr>
              <a:t>功率被限制在基底中，而不是輻射到自由空間中，間接造成輻射效率的下降。</a:t>
            </a:r>
            <a:endParaRPr lang="en-US" altLang="zh-TW" dirty="0"/>
          </a:p>
          <a:p>
            <a:r>
              <a:rPr lang="en-US" altLang="zh-TW" dirty="0"/>
              <a:t>CMOS</a:t>
            </a:r>
            <a:r>
              <a:rPr lang="zh-TW" altLang="zh-TW" dirty="0"/>
              <a:t>製程中的天線設計沒有特定的設計規則</a:t>
            </a:r>
            <a:r>
              <a:rPr lang="zh-TW" altLang="en-US" dirty="0"/>
              <a:t>，</a:t>
            </a:r>
            <a:r>
              <a:rPr lang="en-US" altLang="zh-TW" sz="1200" kern="1200" dirty="0">
                <a:solidFill>
                  <a:schemeClr val="tx1"/>
                </a:solidFill>
                <a:effectLst/>
                <a:latin typeface="+mn-lt"/>
                <a:ea typeface="+mn-ea"/>
                <a:cs typeface="+mn-cs"/>
              </a:rPr>
              <a:t>(DRC)</a:t>
            </a:r>
            <a:r>
              <a:rPr lang="zh-TW" altLang="zh-TW" sz="1200" kern="1200" dirty="0">
                <a:solidFill>
                  <a:schemeClr val="tx1"/>
                </a:solidFill>
                <a:effectLst/>
                <a:latin typeface="+mn-lt"/>
                <a:ea typeface="+mn-ea"/>
                <a:cs typeface="+mn-cs"/>
              </a:rPr>
              <a:t>錯誤變得</a:t>
            </a:r>
            <a:r>
              <a:rPr lang="zh-TW" altLang="en-US" sz="1200" kern="1200" dirty="0">
                <a:solidFill>
                  <a:schemeClr val="tx1"/>
                </a:solidFill>
                <a:effectLst/>
                <a:latin typeface="+mn-lt"/>
                <a:ea typeface="+mn-ea"/>
                <a:cs typeface="+mn-cs"/>
              </a:rPr>
              <a:t>設計</a:t>
            </a:r>
            <a:r>
              <a:rPr lang="zh-TW" altLang="zh-TW" sz="1200" kern="1200" dirty="0">
                <a:solidFill>
                  <a:schemeClr val="tx1"/>
                </a:solidFill>
                <a:effectLst/>
                <a:latin typeface="+mn-lt"/>
                <a:ea typeface="+mn-ea"/>
                <a:cs typeface="+mn-cs"/>
              </a:rPr>
              <a:t>非常困難</a:t>
            </a:r>
            <a:r>
              <a:rPr lang="zh-TW" altLang="en-US" sz="1200" kern="1200" dirty="0">
                <a:solidFill>
                  <a:schemeClr val="tx1"/>
                </a:solidFill>
                <a:effectLst/>
                <a:latin typeface="+mn-lt"/>
                <a:ea typeface="+mn-ea"/>
                <a:cs typeface="+mn-cs"/>
              </a:rPr>
              <a:t>，</a:t>
            </a:r>
            <a:endParaRPr lang="en-US" altLang="zh-TW" dirty="0"/>
          </a:p>
          <a:p>
            <a:r>
              <a:rPr lang="zh-TW" altLang="zh-TW" dirty="0"/>
              <a:t>實際測量過程中</a:t>
            </a:r>
            <a:r>
              <a:rPr lang="zh-TW" altLang="en-US" dirty="0"/>
              <a:t>容易</a:t>
            </a:r>
            <a:r>
              <a:rPr lang="zh-TW" altLang="zh-TW" dirty="0"/>
              <a:t>引入雜散輻射</a:t>
            </a:r>
            <a:r>
              <a:rPr lang="zh-TW" altLang="en-US" dirty="0"/>
              <a:t>，</a:t>
            </a:r>
            <a:r>
              <a:rPr lang="zh-TW" altLang="zh-TW" sz="1200" kern="1200" dirty="0">
                <a:solidFill>
                  <a:schemeClr val="tx1"/>
                </a:solidFill>
                <a:effectLst/>
                <a:latin typeface="+mn-lt"/>
                <a:ea typeface="+mn-ea"/>
                <a:cs typeface="+mn-cs"/>
              </a:rPr>
              <a:t>除非晶片天線安裝在電路板上或特殊的測試夾具上。測量探針的金屬元件引起的反射和電磁干擾問題。</a:t>
            </a:r>
            <a:endParaRPr lang="zh-TW" altLang="zh-TW"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61</a:t>
            </a:fld>
            <a:endParaRPr lang="zh-TW" altLang="en-US"/>
          </a:p>
        </p:txBody>
      </p:sp>
    </p:spTree>
    <p:extLst>
      <p:ext uri="{BB962C8B-B14F-4D97-AF65-F5344CB8AC3E}">
        <p14:creationId xmlns:p14="http://schemas.microsoft.com/office/powerpoint/2010/main" val="3638870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採用的 </a:t>
            </a:r>
            <a:r>
              <a:rPr lang="en-US" altLang="zh-TW" dirty="0"/>
              <a:t>TSMC 0.18μm CMOS </a:t>
            </a:r>
            <a:r>
              <a:rPr lang="zh-TW" altLang="zh-TW" dirty="0"/>
              <a:t>製程技術製造</a:t>
            </a:r>
            <a:r>
              <a:rPr lang="zh-TW" altLang="en-US" dirty="0"/>
              <a:t>，</a:t>
            </a:r>
            <a:r>
              <a:rPr lang="en-US" altLang="zh-TW" dirty="0"/>
              <a:t>(</a:t>
            </a:r>
            <a:r>
              <a:rPr lang="zh-TW" altLang="zh-TW" dirty="0"/>
              <a:t>嵌入二氧化矽中的</a:t>
            </a:r>
            <a:r>
              <a:rPr lang="en-US" altLang="zh-TW" dirty="0"/>
              <a:t>6</a:t>
            </a:r>
            <a:r>
              <a:rPr lang="zh-TW" altLang="zh-TW" dirty="0"/>
              <a:t>個金屬層</a:t>
            </a:r>
            <a:r>
              <a:rPr lang="en-US" altLang="zh-TW" dirty="0"/>
              <a:t>(</a:t>
            </a:r>
            <a:r>
              <a:rPr lang="zh-TW" altLang="zh-TW" dirty="0"/>
              <a:t>厚的頂部金屬</a:t>
            </a:r>
            <a:r>
              <a:rPr lang="en-US" altLang="zh-TW" dirty="0"/>
              <a:t>)</a:t>
            </a:r>
            <a:r>
              <a:rPr lang="zh-TW" altLang="en-US" dirty="0"/>
              <a:t>，</a:t>
            </a:r>
            <a:r>
              <a:rPr lang="zh-TW" altLang="zh-TW" dirty="0"/>
              <a:t>矽基底組成</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設計一個晶片八木天線設計，</a:t>
            </a:r>
            <a:r>
              <a:rPr lang="zh-TW" altLang="zh-TW" dirty="0"/>
              <a:t>整體晶片天線由導向器元件、驅動元件、和接地平面組成。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透過電磁模擬得出</a:t>
            </a:r>
            <a:r>
              <a:rPr lang="en-US" altLang="zh-TW" dirty="0"/>
              <a:t>38GHz</a:t>
            </a:r>
            <a:r>
              <a:rPr lang="zh-TW" altLang="en-US" dirty="0"/>
              <a:t>的頻段，</a:t>
            </a:r>
            <a:r>
              <a:rPr lang="zh-TW" altLang="zh-TW" sz="1200" kern="1200" dirty="0">
                <a:solidFill>
                  <a:schemeClr val="tx1"/>
                </a:solidFill>
                <a:effectLst/>
                <a:latin typeface="+mn-lt"/>
                <a:ea typeface="+mn-ea"/>
                <a:cs typeface="+mn-cs"/>
              </a:rPr>
              <a:t>其覆蓋頻率從</a:t>
            </a:r>
            <a:r>
              <a:rPr lang="en-US" altLang="zh-TW" sz="1200" kern="1200" dirty="0">
                <a:solidFill>
                  <a:schemeClr val="tx1"/>
                </a:solidFill>
                <a:effectLst/>
                <a:latin typeface="+mn-lt"/>
                <a:ea typeface="+mn-ea"/>
                <a:cs typeface="+mn-cs"/>
              </a:rPr>
              <a:t>37.5GHz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40.2 GHz</a:t>
            </a:r>
            <a:r>
              <a:rPr lang="zh-TW" altLang="en-US" sz="1200" kern="1200" dirty="0">
                <a:solidFill>
                  <a:schemeClr val="tx1"/>
                </a:solidFill>
                <a:effectLst/>
                <a:latin typeface="+mn-lt"/>
                <a:ea typeface="+mn-ea"/>
                <a:cs typeface="+mn-cs"/>
              </a:rPr>
              <a:t>，涵蓋了</a:t>
            </a:r>
            <a:r>
              <a:rPr lang="en-US" altLang="zh-TW" sz="1200" kern="1200" dirty="0">
                <a:solidFill>
                  <a:schemeClr val="tx1"/>
                </a:solidFill>
                <a:effectLst/>
                <a:latin typeface="+mn-lt"/>
                <a:ea typeface="+mn-ea"/>
                <a:cs typeface="+mn-cs"/>
              </a:rPr>
              <a:t>5G</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n260</a:t>
            </a:r>
            <a:endParaRPr lang="zh-TW" altLang="en-US"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62</a:t>
            </a:fld>
            <a:endParaRPr lang="zh-TW" altLang="en-US"/>
          </a:p>
        </p:txBody>
      </p:sp>
    </p:spTree>
    <p:extLst>
      <p:ext uri="{BB962C8B-B14F-4D97-AF65-F5344CB8AC3E}">
        <p14:creationId xmlns:p14="http://schemas.microsoft.com/office/powerpoint/2010/main" val="3148386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由於</a:t>
            </a:r>
            <a:r>
              <a:rPr lang="zh-TW" altLang="zh-TW" sz="1200" kern="1200" dirty="0">
                <a:solidFill>
                  <a:schemeClr val="tx1"/>
                </a:solidFill>
                <a:effectLst/>
                <a:latin typeface="+mn-lt"/>
                <a:ea typeface="+mn-ea"/>
                <a:cs typeface="+mn-cs"/>
              </a:rPr>
              <a:t>晶片太小難以量測，但為了評估天線的方向性，故將晶片天線透過鍵合線技術設計在</a:t>
            </a:r>
            <a:r>
              <a:rPr lang="en-US" altLang="zh-TW" sz="1200" kern="1200" dirty="0">
                <a:solidFill>
                  <a:schemeClr val="tx1"/>
                </a:solidFill>
                <a:effectLst/>
                <a:latin typeface="+mn-lt"/>
                <a:ea typeface="+mn-ea"/>
                <a:cs typeface="+mn-cs"/>
              </a:rPr>
              <a:t>PCB</a:t>
            </a:r>
            <a:r>
              <a:rPr lang="zh-TW" altLang="zh-TW" sz="1200" kern="1200" dirty="0">
                <a:solidFill>
                  <a:schemeClr val="tx1"/>
                </a:solidFill>
                <a:effectLst/>
                <a:latin typeface="+mn-lt"/>
                <a:ea typeface="+mn-ea"/>
                <a:cs typeface="+mn-cs"/>
              </a:rPr>
              <a:t>載板上，</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雖然透過鍵合線技術的反射係數產生一些改變，但所觀察的</a:t>
            </a:r>
            <a:r>
              <a:rPr lang="en-US" altLang="zh-TW" sz="1200" kern="1200" dirty="0">
                <a:solidFill>
                  <a:schemeClr val="tx1"/>
                </a:solidFill>
                <a:effectLst/>
                <a:latin typeface="+mn-lt"/>
                <a:ea typeface="+mn-ea"/>
                <a:cs typeface="+mn-cs"/>
              </a:rPr>
              <a:t>38GHz</a:t>
            </a:r>
            <a:r>
              <a:rPr lang="zh-TW" altLang="zh-TW" sz="1200" kern="1200" dirty="0">
                <a:solidFill>
                  <a:schemeClr val="tx1"/>
                </a:solidFill>
                <a:effectLst/>
                <a:latin typeface="+mn-lt"/>
                <a:ea typeface="+mn-ea"/>
                <a:cs typeface="+mn-cs"/>
              </a:rPr>
              <a:t>仍有維持住。</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無鍵合線的晶片天線在</a:t>
            </a:r>
            <a:r>
              <a:rPr lang="en-US" altLang="zh-TW" sz="1200" kern="1200" dirty="0">
                <a:solidFill>
                  <a:schemeClr val="tx1"/>
                </a:solidFill>
                <a:effectLst/>
                <a:latin typeface="+mn-lt"/>
                <a:ea typeface="+mn-ea"/>
                <a:cs typeface="+mn-cs"/>
              </a:rPr>
              <a:t>-50</a:t>
            </a:r>
            <a:r>
              <a:rPr lang="zh-TW" altLang="zh-TW" sz="1200" kern="1200" dirty="0">
                <a:solidFill>
                  <a:schemeClr val="tx1"/>
                </a:solidFill>
                <a:effectLst/>
                <a:latin typeface="+mn-lt"/>
                <a:ea typeface="+mn-ea"/>
                <a:cs typeface="+mn-cs"/>
              </a:rPr>
              <a:t>°具有端射性能，但由於基底效應天線端射輻射較不明顯，而有鍵合線的模擬在</a:t>
            </a:r>
            <a:r>
              <a:rPr lang="en-US" altLang="zh-TW" sz="1200" kern="1200" dirty="0">
                <a:solidFill>
                  <a:schemeClr val="tx1"/>
                </a:solidFill>
                <a:effectLst/>
                <a:latin typeface="+mn-lt"/>
                <a:ea typeface="+mn-ea"/>
                <a:cs typeface="+mn-cs"/>
              </a:rPr>
              <a:t>-49</a:t>
            </a:r>
            <a:r>
              <a:rPr lang="zh-TW" altLang="zh-TW" sz="1200" kern="1200" dirty="0">
                <a:solidFill>
                  <a:schemeClr val="tx1"/>
                </a:solidFill>
                <a:effectLst/>
                <a:latin typeface="+mn-lt"/>
                <a:ea typeface="+mn-ea"/>
                <a:cs typeface="+mn-cs"/>
              </a:rPr>
              <a:t>°有更明顯的端射性能，</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這可能是</a:t>
            </a:r>
            <a:r>
              <a:rPr lang="en-US" altLang="zh-TW" sz="1200" kern="1200" dirty="0">
                <a:solidFill>
                  <a:schemeClr val="tx1"/>
                </a:solidFill>
                <a:effectLst/>
                <a:latin typeface="+mn-lt"/>
                <a:ea typeface="+mn-ea"/>
                <a:cs typeface="+mn-cs"/>
              </a:rPr>
              <a:t>PCB</a:t>
            </a:r>
            <a:r>
              <a:rPr lang="zh-TW" altLang="zh-TW" sz="1200" kern="1200" dirty="0">
                <a:solidFill>
                  <a:schemeClr val="tx1"/>
                </a:solidFill>
                <a:effectLst/>
                <a:latin typeface="+mn-lt"/>
                <a:ea typeface="+mn-ea"/>
                <a:cs typeface="+mn-cs"/>
              </a:rPr>
              <a:t>載板讓</a:t>
            </a:r>
            <a:r>
              <a:rPr lang="en-US" altLang="zh-TW" sz="1200" kern="1200" dirty="0">
                <a:solidFill>
                  <a:schemeClr val="tx1"/>
                </a:solidFill>
                <a:effectLst/>
                <a:latin typeface="+mn-lt"/>
                <a:ea typeface="+mn-ea"/>
                <a:cs typeface="+mn-cs"/>
              </a:rPr>
              <a:t>CMOS</a:t>
            </a:r>
            <a:r>
              <a:rPr lang="zh-TW" altLang="zh-TW" sz="1200" kern="1200" dirty="0">
                <a:solidFill>
                  <a:schemeClr val="tx1"/>
                </a:solidFill>
                <a:effectLst/>
                <a:latin typeface="+mn-lt"/>
                <a:ea typeface="+mn-ea"/>
                <a:cs typeface="+mn-cs"/>
              </a:rPr>
              <a:t>基底效應減少，使其有明顯的端射方向，</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但鍵合線的影響也確實存在，在圖</a:t>
            </a:r>
            <a:r>
              <a:rPr lang="en-US" altLang="zh-TW" sz="1200" kern="1200" dirty="0">
                <a:solidFill>
                  <a:schemeClr val="tx1"/>
                </a:solidFill>
                <a:effectLst/>
                <a:latin typeface="+mn-lt"/>
                <a:ea typeface="+mn-ea"/>
                <a:cs typeface="+mn-cs"/>
              </a:rPr>
              <a:t>6.8(b)</a:t>
            </a:r>
            <a:r>
              <a:rPr lang="zh-TW" altLang="zh-TW" sz="1200" kern="1200" dirty="0">
                <a:solidFill>
                  <a:schemeClr val="tx1"/>
                </a:solidFill>
                <a:effectLst/>
                <a:latin typeface="+mn-lt"/>
                <a:ea typeface="+mn-ea"/>
                <a:cs typeface="+mn-cs"/>
              </a:rPr>
              <a:t>有鍵合線的明顯有三個輻射端，造成的原因就是三根鍵合線的效應。</a:t>
            </a:r>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63</a:t>
            </a:fld>
            <a:endParaRPr lang="zh-TW" altLang="en-US"/>
          </a:p>
        </p:txBody>
      </p:sp>
    </p:spTree>
    <p:extLst>
      <p:ext uri="{BB962C8B-B14F-4D97-AF65-F5344CB8AC3E}">
        <p14:creationId xmlns:p14="http://schemas.microsoft.com/office/powerpoint/2010/main" val="1404299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這邊使用</a:t>
            </a:r>
            <a:r>
              <a:rPr lang="en-US" altLang="zh-TW" dirty="0"/>
              <a:t>TSRI</a:t>
            </a:r>
            <a:r>
              <a:rPr lang="zh-TW" altLang="en-US" dirty="0"/>
              <a:t>的</a:t>
            </a:r>
            <a:r>
              <a:rPr lang="zh-TW" altLang="zh-TW" sz="1200" kern="1200" dirty="0">
                <a:solidFill>
                  <a:schemeClr val="tx1"/>
                </a:solidFill>
                <a:effectLst/>
                <a:latin typeface="+mn-lt"/>
                <a:ea typeface="+mn-ea"/>
                <a:cs typeface="+mn-cs"/>
              </a:rPr>
              <a:t>向量網絡分析儀</a:t>
            </a:r>
            <a:r>
              <a:rPr lang="en-US" altLang="zh-TW" sz="1200" kern="1200" dirty="0">
                <a:solidFill>
                  <a:schemeClr val="tx1"/>
                </a:solidFill>
                <a:effectLst/>
                <a:latin typeface="+mn-lt"/>
                <a:ea typeface="+mn-ea"/>
                <a:cs typeface="+mn-cs"/>
              </a:rPr>
              <a:t>(Agilent E8257D)</a:t>
            </a:r>
            <a:r>
              <a:rPr lang="zh-TW" altLang="zh-TW" sz="1200" kern="1200" dirty="0">
                <a:solidFill>
                  <a:schemeClr val="tx1"/>
                </a:solidFill>
                <a:effectLst/>
                <a:latin typeface="+mn-lt"/>
                <a:ea typeface="+mn-ea"/>
                <a:cs typeface="+mn-cs"/>
              </a:rPr>
              <a:t>和間距</a:t>
            </a:r>
            <a:r>
              <a:rPr lang="en-US" altLang="zh-TW" sz="1200" kern="1200" dirty="0">
                <a:solidFill>
                  <a:schemeClr val="tx1"/>
                </a:solidFill>
                <a:effectLst/>
                <a:latin typeface="+mn-lt"/>
                <a:ea typeface="+mn-ea"/>
                <a:cs typeface="+mn-cs"/>
              </a:rPr>
              <a:t>100μm</a:t>
            </a:r>
            <a:r>
              <a:rPr lang="zh-TW" altLang="zh-TW" sz="1200" kern="1200" dirty="0">
                <a:solidFill>
                  <a:schemeClr val="tx1"/>
                </a:solidFill>
                <a:effectLst/>
                <a:latin typeface="+mn-lt"/>
                <a:ea typeface="+mn-ea"/>
                <a:cs typeface="+mn-cs"/>
              </a:rPr>
              <a:t>的</a:t>
            </a:r>
            <a:r>
              <a:rPr lang="en-US" altLang="zh-TW" sz="1200" kern="1200" dirty="0">
                <a:solidFill>
                  <a:schemeClr val="tx1"/>
                </a:solidFill>
                <a:effectLst/>
                <a:latin typeface="+mn-lt"/>
                <a:ea typeface="+mn-ea"/>
                <a:cs typeface="+mn-cs"/>
              </a:rPr>
              <a:t>GSG </a:t>
            </a:r>
            <a:r>
              <a:rPr lang="zh-TW" altLang="zh-TW" sz="1200" kern="1200" dirty="0">
                <a:solidFill>
                  <a:schemeClr val="tx1"/>
                </a:solidFill>
                <a:effectLst/>
                <a:latin typeface="+mn-lt"/>
                <a:ea typeface="+mn-ea"/>
                <a:cs typeface="+mn-cs"/>
              </a:rPr>
              <a:t>探針組成</a:t>
            </a:r>
            <a:r>
              <a:rPr lang="zh-TW" altLang="en-US" sz="1200" kern="1200" dirty="0">
                <a:solidFill>
                  <a:schemeClr val="tx1"/>
                </a:solidFill>
                <a:effectLst/>
                <a:latin typeface="+mn-lt"/>
                <a:ea typeface="+mn-ea"/>
                <a:cs typeface="+mn-cs"/>
              </a:rPr>
              <a:t>的晶片量測台，進行晶片天線的反射係數量測</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另外，使用學校的毫米波無反射室進行遠場量測</a:t>
            </a:r>
            <a:endParaRPr lang="zh-TW" altLang="en-US" dirty="0"/>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並用</a:t>
            </a:r>
            <a:r>
              <a:rPr lang="zh-TW" altLang="zh-TW" sz="1200" kern="1200" dirty="0">
                <a:solidFill>
                  <a:schemeClr val="tx1"/>
                </a:solidFill>
                <a:effectLst/>
                <a:latin typeface="+mn-lt"/>
                <a:ea typeface="+mn-ea"/>
                <a:cs typeface="+mn-cs"/>
              </a:rPr>
              <a:t>標準阻抗基板</a:t>
            </a:r>
            <a:r>
              <a:rPr lang="en-US" altLang="zh-TW" sz="1200" kern="1200" dirty="0">
                <a:solidFill>
                  <a:schemeClr val="tx1"/>
                </a:solidFill>
                <a:effectLst/>
                <a:latin typeface="+mn-lt"/>
                <a:ea typeface="+mn-ea"/>
                <a:cs typeface="+mn-cs"/>
              </a:rPr>
              <a:t>(Impedance Standard Substrate, ISS)</a:t>
            </a:r>
            <a:r>
              <a:rPr lang="zh-TW" altLang="zh-TW" sz="1200" kern="1200" dirty="0">
                <a:solidFill>
                  <a:schemeClr val="tx1"/>
                </a:solidFill>
                <a:effectLst/>
                <a:latin typeface="+mn-lt"/>
                <a:ea typeface="+mn-ea"/>
                <a:cs typeface="+mn-cs"/>
              </a:rPr>
              <a:t>執行</a:t>
            </a:r>
            <a:r>
              <a:rPr lang="en-US" altLang="zh-TW" sz="1200" kern="1200" dirty="0">
                <a:solidFill>
                  <a:schemeClr val="tx1"/>
                </a:solidFill>
                <a:effectLst/>
                <a:latin typeface="+mn-lt"/>
                <a:ea typeface="+mn-ea"/>
                <a:cs typeface="+mn-cs"/>
              </a:rPr>
              <a:t>LRRM </a:t>
            </a:r>
            <a:r>
              <a:rPr lang="zh-TW" altLang="zh-TW" sz="1200" kern="1200" dirty="0">
                <a:solidFill>
                  <a:schemeClr val="tx1"/>
                </a:solidFill>
                <a:effectLst/>
                <a:latin typeface="+mn-lt"/>
                <a:ea typeface="+mn-ea"/>
                <a:cs typeface="+mn-cs"/>
              </a:rPr>
              <a:t>校正</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使量測參考平面至探針尖端</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64</a:t>
            </a:fld>
            <a:endParaRPr lang="zh-TW" altLang="en-US"/>
          </a:p>
        </p:txBody>
      </p:sp>
    </p:spTree>
    <p:extLst>
      <p:ext uri="{BB962C8B-B14F-4D97-AF65-F5344CB8AC3E}">
        <p14:creationId xmlns:p14="http://schemas.microsoft.com/office/powerpoint/2010/main" val="34436394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裸晶測量時的工作頻率與模擬頻率有所頻偏，反射係數</a:t>
            </a:r>
            <a:r>
              <a:rPr lang="zh-TW" altLang="en-US" sz="1200" kern="1200" dirty="0">
                <a:solidFill>
                  <a:schemeClr val="tx1"/>
                </a:solidFill>
                <a:effectLst/>
                <a:latin typeface="+mn-lt"/>
                <a:ea typeface="+mn-ea"/>
                <a:cs typeface="+mn-cs"/>
              </a:rPr>
              <a:t>以</a:t>
            </a:r>
            <a:r>
              <a:rPr lang="en-US" altLang="zh-TW" sz="1200" kern="1200" dirty="0">
                <a:solidFill>
                  <a:schemeClr val="tx1"/>
                </a:solidFill>
                <a:effectLst/>
                <a:latin typeface="+mn-lt"/>
                <a:ea typeface="+mn-ea"/>
                <a:cs typeface="+mn-cs"/>
              </a:rPr>
              <a:t>-10dB</a:t>
            </a:r>
            <a:r>
              <a:rPr lang="zh-TW" altLang="zh-TW" sz="1200" kern="1200" dirty="0">
                <a:solidFill>
                  <a:schemeClr val="tx1"/>
                </a:solidFill>
                <a:effectLst/>
                <a:latin typeface="+mn-lt"/>
                <a:ea typeface="+mn-ea"/>
                <a:cs typeface="+mn-cs"/>
              </a:rPr>
              <a:t>標準的測量帶寬從</a:t>
            </a:r>
            <a:r>
              <a:rPr lang="en-US" altLang="zh-TW" sz="1200" kern="1200" dirty="0">
                <a:solidFill>
                  <a:schemeClr val="tx1"/>
                </a:solidFill>
                <a:effectLst/>
                <a:latin typeface="+mn-lt"/>
                <a:ea typeface="+mn-ea"/>
                <a:cs typeface="+mn-cs"/>
              </a:rPr>
              <a:t>36.5 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40 GHz</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模擬與量測的差異可歸因於探針台和探針本身</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在近場區域中</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，兩者存在使得擁有不完美的自由空間環境，這會影響天線的反射係數。</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最後，為了量測晶片天線</a:t>
            </a:r>
            <a:r>
              <a:rPr lang="zh-TW" altLang="en-US" sz="1200" kern="1200" dirty="0">
                <a:solidFill>
                  <a:schemeClr val="tx1"/>
                </a:solidFill>
                <a:effectLst/>
                <a:latin typeface="+mn-lt"/>
                <a:ea typeface="+mn-ea"/>
                <a:cs typeface="+mn-cs"/>
              </a:rPr>
              <a:t>的遠場輻射</a:t>
            </a:r>
            <a:r>
              <a:rPr lang="zh-TW" altLang="zh-TW" sz="1200" kern="1200" dirty="0">
                <a:solidFill>
                  <a:schemeClr val="tx1"/>
                </a:solidFill>
                <a:effectLst/>
                <a:latin typeface="+mn-lt"/>
                <a:ea typeface="+mn-ea"/>
                <a:cs typeface="+mn-cs"/>
              </a:rPr>
              <a:t>加上鍵合線到</a:t>
            </a:r>
            <a:r>
              <a:rPr lang="en-US" altLang="zh-TW" sz="1200" kern="1200" dirty="0">
                <a:solidFill>
                  <a:schemeClr val="tx1"/>
                </a:solidFill>
                <a:effectLst/>
                <a:latin typeface="+mn-lt"/>
                <a:ea typeface="+mn-ea"/>
                <a:cs typeface="+mn-cs"/>
              </a:rPr>
              <a:t>PCB</a:t>
            </a:r>
            <a:r>
              <a:rPr lang="zh-TW" altLang="zh-TW" sz="1200" kern="1200" dirty="0">
                <a:solidFill>
                  <a:schemeClr val="tx1"/>
                </a:solidFill>
                <a:effectLst/>
                <a:latin typeface="+mn-lt"/>
                <a:ea typeface="+mn-ea"/>
                <a:cs typeface="+mn-cs"/>
              </a:rPr>
              <a:t>板上的反射係數，由於量測系統限制只量測了</a:t>
            </a:r>
            <a:r>
              <a:rPr lang="en-US" altLang="zh-TW" sz="1200" kern="1200" dirty="0">
                <a:solidFill>
                  <a:schemeClr val="tx1"/>
                </a:solidFill>
                <a:effectLst/>
                <a:latin typeface="+mn-lt"/>
                <a:ea typeface="+mn-ea"/>
                <a:cs typeface="+mn-cs"/>
              </a:rPr>
              <a:t>36GHz</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40GHz</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但可觀察到反射係數在</a:t>
            </a:r>
            <a:r>
              <a:rPr lang="en-US" altLang="zh-TW" sz="1200" kern="1200" dirty="0">
                <a:solidFill>
                  <a:schemeClr val="tx1"/>
                </a:solidFill>
                <a:effectLst/>
                <a:latin typeface="+mn-lt"/>
                <a:ea typeface="+mn-ea"/>
                <a:cs typeface="+mn-cs"/>
              </a:rPr>
              <a:t>-10dB</a:t>
            </a:r>
            <a:r>
              <a:rPr lang="zh-TW" altLang="zh-TW" sz="1200" kern="1200" dirty="0">
                <a:solidFill>
                  <a:schemeClr val="tx1"/>
                </a:solidFill>
                <a:effectLst/>
                <a:latin typeface="+mn-lt"/>
                <a:ea typeface="+mn-ea"/>
                <a:cs typeface="+mn-cs"/>
              </a:rPr>
              <a:t>標準</a:t>
            </a:r>
            <a:r>
              <a:rPr lang="zh-TW" altLang="en-US" sz="1200" kern="1200" dirty="0">
                <a:solidFill>
                  <a:schemeClr val="tx1"/>
                </a:solidFill>
                <a:effectLst/>
                <a:latin typeface="+mn-lt"/>
                <a:ea typeface="+mn-ea"/>
                <a:cs typeface="+mn-cs"/>
              </a:rPr>
              <a:t>下</a:t>
            </a:r>
            <a:r>
              <a:rPr lang="zh-TW" altLang="zh-TW" sz="1200" kern="1200" dirty="0">
                <a:solidFill>
                  <a:schemeClr val="tx1"/>
                </a:solidFill>
                <a:effectLst/>
                <a:latin typeface="+mn-lt"/>
                <a:ea typeface="+mn-ea"/>
                <a:cs typeface="+mn-cs"/>
              </a:rPr>
              <a:t>，頻寬也在</a:t>
            </a:r>
            <a:r>
              <a:rPr lang="en-US" altLang="zh-TW" sz="1200" kern="1200" dirty="0">
                <a:solidFill>
                  <a:schemeClr val="tx1"/>
                </a:solidFill>
                <a:effectLst/>
                <a:latin typeface="+mn-lt"/>
                <a:ea typeface="+mn-ea"/>
                <a:cs typeface="+mn-cs"/>
              </a:rPr>
              <a:t>36GHz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39.4GHz</a:t>
            </a:r>
            <a:r>
              <a:rPr lang="zh-TW" altLang="en-US" sz="1200" kern="1200" dirty="0">
                <a:solidFill>
                  <a:schemeClr val="tx1"/>
                </a:solidFill>
                <a:effectLst/>
                <a:latin typeface="+mn-lt"/>
                <a:ea typeface="+mn-ea"/>
                <a:cs typeface="+mn-cs"/>
              </a:rPr>
              <a:t>，與裸晶情況下並無太多差異</a:t>
            </a:r>
            <a:r>
              <a:rPr lang="zh-TW" altLang="zh-TW" sz="1200" kern="1200" dirty="0">
                <a:solidFill>
                  <a:schemeClr val="tx1"/>
                </a:solidFill>
                <a:effectLst/>
                <a:latin typeface="+mn-lt"/>
                <a:ea typeface="+mn-ea"/>
                <a:cs typeface="+mn-cs"/>
              </a:rPr>
              <a:t>，這表示鍵合線饋入對反射係數的影響並不大。</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模擬和量測的輻射結果在端射輻射方向有相似的結果，表明晶片天線輻射方向圖成功地呈現端射輻射。</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模擬的晶片天線在</a:t>
            </a:r>
            <a:r>
              <a:rPr lang="en-US" altLang="zh-TW" sz="1200" kern="1200" dirty="0">
                <a:solidFill>
                  <a:schemeClr val="tx1"/>
                </a:solidFill>
                <a:effectLst/>
                <a:latin typeface="+mn-lt"/>
                <a:ea typeface="+mn-ea"/>
                <a:cs typeface="+mn-cs"/>
              </a:rPr>
              <a:t>-49</a:t>
            </a:r>
            <a:r>
              <a:rPr lang="zh-TW" altLang="zh-TW" sz="1200" kern="1200" dirty="0">
                <a:solidFill>
                  <a:schemeClr val="tx1"/>
                </a:solidFill>
                <a:effectLst/>
                <a:latin typeface="+mn-lt"/>
                <a:ea typeface="+mn-ea"/>
                <a:cs typeface="+mn-cs"/>
              </a:rPr>
              <a:t>°有明顯的端射性能，而量測在</a:t>
            </a:r>
            <a:r>
              <a:rPr lang="en-US" altLang="zh-TW" sz="1200" kern="1200" dirty="0">
                <a:solidFill>
                  <a:schemeClr val="tx1"/>
                </a:solidFill>
                <a:effectLst/>
                <a:latin typeface="+mn-lt"/>
                <a:ea typeface="+mn-ea"/>
                <a:cs typeface="+mn-cs"/>
              </a:rPr>
              <a:t>-50</a:t>
            </a:r>
            <a:r>
              <a:rPr lang="zh-TW" altLang="zh-TW" sz="1200" kern="1200" dirty="0">
                <a:solidFill>
                  <a:schemeClr val="tx1"/>
                </a:solidFill>
                <a:effectLst/>
                <a:latin typeface="+mn-lt"/>
                <a:ea typeface="+mn-ea"/>
                <a:cs typeface="+mn-cs"/>
              </a:rPr>
              <a:t>°也有顯著端射性能，兩者的端射性能有相同的趨勢，</a:t>
            </a:r>
            <a:r>
              <a:rPr lang="en-US" altLang="zh-TW"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但模擬與量測的增益從</a:t>
            </a:r>
            <a:r>
              <a:rPr lang="en-US" altLang="zh-TW" sz="1200" kern="1200" dirty="0">
                <a:solidFill>
                  <a:schemeClr val="tx1"/>
                </a:solidFill>
                <a:effectLst/>
                <a:latin typeface="+mn-lt"/>
                <a:ea typeface="+mn-ea"/>
                <a:cs typeface="+mn-cs"/>
              </a:rPr>
              <a:t>-7.5dBi</a:t>
            </a:r>
            <a:r>
              <a:rPr lang="zh-TW" altLang="zh-TW" sz="1200" kern="1200" dirty="0">
                <a:solidFill>
                  <a:schemeClr val="tx1"/>
                </a:solidFill>
                <a:effectLst/>
                <a:latin typeface="+mn-lt"/>
                <a:ea typeface="+mn-ea"/>
                <a:cs typeface="+mn-cs"/>
              </a:rPr>
              <a:t>衰減到</a:t>
            </a:r>
            <a:r>
              <a:rPr lang="en-US" altLang="zh-TW" sz="1200" kern="1200" dirty="0">
                <a:solidFill>
                  <a:schemeClr val="tx1"/>
                </a:solidFill>
                <a:effectLst/>
                <a:latin typeface="+mn-lt"/>
                <a:ea typeface="+mn-ea"/>
                <a:cs typeface="+mn-cs"/>
              </a:rPr>
              <a:t>-18.3dBi</a:t>
            </a:r>
            <a:r>
              <a:rPr lang="zh-TW" altLang="zh-TW" sz="1200" kern="1200" dirty="0">
                <a:solidFill>
                  <a:schemeClr val="tx1"/>
                </a:solidFill>
                <a:effectLst/>
                <a:latin typeface="+mn-lt"/>
                <a:ea typeface="+mn-ea"/>
                <a:cs typeface="+mn-cs"/>
              </a:rPr>
              <a:t>，造成原因可能為鍵合線損耗或者量測環境並不這麼適用於晶片天線所用，如圖</a:t>
            </a:r>
            <a:r>
              <a:rPr lang="en-US" altLang="zh-TW" sz="1200" kern="1200" dirty="0">
                <a:solidFill>
                  <a:schemeClr val="tx1"/>
                </a:solidFill>
                <a:effectLst/>
                <a:latin typeface="+mn-lt"/>
                <a:ea typeface="+mn-ea"/>
                <a:cs typeface="+mn-cs"/>
              </a:rPr>
              <a:t>6.14(a)</a:t>
            </a:r>
            <a:r>
              <a:rPr lang="zh-TW" altLang="zh-TW" sz="1200" kern="1200" dirty="0">
                <a:solidFill>
                  <a:schemeClr val="tx1"/>
                </a:solidFill>
                <a:effectLst/>
                <a:latin typeface="+mn-lt"/>
                <a:ea typeface="+mn-ea"/>
                <a:cs typeface="+mn-cs"/>
              </a:rPr>
              <a:t>所示。</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鍵合線的影響也可以在圖</a:t>
            </a:r>
            <a:r>
              <a:rPr lang="en-US" altLang="zh-TW" sz="1200" kern="1200" dirty="0">
                <a:solidFill>
                  <a:schemeClr val="tx1"/>
                </a:solidFill>
                <a:effectLst/>
                <a:latin typeface="+mn-lt"/>
                <a:ea typeface="+mn-ea"/>
                <a:cs typeface="+mn-cs"/>
              </a:rPr>
              <a:t>6.13(b)</a:t>
            </a:r>
            <a:r>
              <a:rPr lang="zh-TW" altLang="zh-TW" sz="1200" kern="1200" dirty="0">
                <a:solidFill>
                  <a:schemeClr val="tx1"/>
                </a:solidFill>
                <a:effectLst/>
                <a:latin typeface="+mn-lt"/>
                <a:ea typeface="+mn-ea"/>
                <a:cs typeface="+mn-cs"/>
              </a:rPr>
              <a:t>再次確認鍵合線的三根鎊線，明顯有三個輻射端。</a:t>
            </a:r>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65</a:t>
            </a:fld>
            <a:endParaRPr lang="zh-TW" altLang="en-US"/>
          </a:p>
        </p:txBody>
      </p:sp>
    </p:spTree>
    <p:extLst>
      <p:ext uri="{BB962C8B-B14F-4D97-AF65-F5344CB8AC3E}">
        <p14:creationId xmlns:p14="http://schemas.microsoft.com/office/powerpoint/2010/main" val="3990072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天線增益在無輔助結構設計上與表中的文獻來看是中庸的結果，</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而針對</a:t>
            </a:r>
            <a:r>
              <a:rPr lang="en-US" altLang="zh-TW" sz="1200" kern="1200" dirty="0">
                <a:solidFill>
                  <a:schemeClr val="tx1"/>
                </a:solidFill>
                <a:effectLst/>
                <a:latin typeface="+mn-lt"/>
                <a:ea typeface="+mn-ea"/>
                <a:cs typeface="+mn-cs"/>
              </a:rPr>
              <a:t>[139, 150]</a:t>
            </a:r>
            <a:r>
              <a:rPr lang="zh-TW" altLang="zh-TW" sz="1200" kern="1200" dirty="0">
                <a:solidFill>
                  <a:schemeClr val="tx1"/>
                </a:solidFill>
                <a:effectLst/>
                <a:latin typeface="+mn-lt"/>
                <a:ea typeface="+mn-ea"/>
                <a:cs typeface="+mn-cs"/>
              </a:rPr>
              <a:t>相似頻段的尺寸來看，呈現出較小的尺寸。</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值得一提的是，本設計有進行實際的遠場量測，並得出與模擬相似的結果。</a:t>
            </a:r>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66</a:t>
            </a:fld>
            <a:endParaRPr lang="zh-TW" altLang="en-US"/>
          </a:p>
        </p:txBody>
      </p:sp>
    </p:spTree>
    <p:extLst>
      <p:ext uri="{BB962C8B-B14F-4D97-AF65-F5344CB8AC3E}">
        <p14:creationId xmlns:p14="http://schemas.microsoft.com/office/powerpoint/2010/main" val="4183723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設計出</a:t>
            </a:r>
            <a:r>
              <a:rPr lang="en-US" altLang="zh-TW" dirty="0"/>
              <a:t>38GHz</a:t>
            </a:r>
            <a:r>
              <a:rPr lang="zh-TW" altLang="zh-TW" dirty="0"/>
              <a:t>毫米波晶片八木天線</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a:t>
            </a:r>
            <a:r>
              <a:rPr lang="zh-TW" altLang="zh-TW" dirty="0"/>
              <a:t>利用鍵合線</a:t>
            </a:r>
            <a:r>
              <a:rPr lang="zh-TW" altLang="en-US" dirty="0"/>
              <a:t>連</a:t>
            </a:r>
            <a:r>
              <a:rPr lang="zh-TW" altLang="zh-TW" dirty="0"/>
              <a:t>接到</a:t>
            </a:r>
            <a:r>
              <a:rPr lang="en-US" altLang="zh-TW" dirty="0"/>
              <a:t>PCB</a:t>
            </a:r>
            <a:r>
              <a:rPr lang="zh-TW" altLang="zh-TW" dirty="0"/>
              <a:t>量測晶片天線輻射方向</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最後結過是天線成功的</a:t>
            </a:r>
            <a:r>
              <a:rPr lang="zh-TW" altLang="zh-TW" dirty="0"/>
              <a:t>具有端射輻射特性</a:t>
            </a:r>
            <a:r>
              <a:rPr lang="zh-TW" altLang="en-US" dirty="0"/>
              <a:t>，且天線增益在無輔助結構下擁有不錯的結果</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67</a:t>
            </a:fld>
            <a:endParaRPr lang="zh-TW" altLang="en-US"/>
          </a:p>
        </p:txBody>
      </p:sp>
    </p:spTree>
    <p:extLst>
      <p:ext uri="{BB962C8B-B14F-4D97-AF65-F5344CB8AC3E}">
        <p14:creationId xmlns:p14="http://schemas.microsoft.com/office/powerpoint/2010/main" val="2660310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69</a:t>
            </a:fld>
            <a:endParaRPr lang="zh-TW" altLang="en-US"/>
          </a:p>
        </p:txBody>
      </p:sp>
    </p:spTree>
    <p:extLst>
      <p:ext uri="{BB962C8B-B14F-4D97-AF65-F5344CB8AC3E}">
        <p14:creationId xmlns:p14="http://schemas.microsoft.com/office/powerpoint/2010/main" val="5490136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M6</a:t>
            </a:r>
            <a:r>
              <a:rPr lang="zh-TW" altLang="zh-TW" sz="1200" kern="1200" dirty="0">
                <a:solidFill>
                  <a:schemeClr val="tx1"/>
                </a:solidFill>
                <a:effectLst/>
                <a:latin typeface="+mn-lt"/>
                <a:ea typeface="+mn-ea"/>
                <a:cs typeface="+mn-cs"/>
              </a:rPr>
              <a:t>的厚度最大，這可以有較低的傳導損耗。此外，接地層選擇在底層</a:t>
            </a:r>
            <a:r>
              <a:rPr lang="en-US" altLang="zh-TW" sz="1200" kern="1200" dirty="0">
                <a:solidFill>
                  <a:schemeClr val="tx1"/>
                </a:solidFill>
                <a:effectLst/>
                <a:latin typeface="+mn-lt"/>
                <a:ea typeface="+mn-ea"/>
                <a:cs typeface="+mn-cs"/>
              </a:rPr>
              <a:t> (M1) </a:t>
            </a:r>
            <a:r>
              <a:rPr lang="zh-TW" altLang="zh-TW" sz="1200" kern="1200" dirty="0">
                <a:solidFill>
                  <a:schemeClr val="tx1"/>
                </a:solidFill>
                <a:effectLst/>
                <a:latin typeface="+mn-lt"/>
                <a:ea typeface="+mn-ea"/>
                <a:cs typeface="+mn-cs"/>
              </a:rPr>
              <a:t>上，這樣當兩層之間的基板高度最大化時，也可以進一步降低傳導損耗。</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帶通濾波器是由指叉型的諧振器交錯組成，諧振器被交錯和重疊以實現緊湊的尺寸。</a:t>
            </a:r>
            <a:r>
              <a:rPr lang="zh-TW" altLang="en-US" sz="1200" kern="1200" dirty="0">
                <a:solidFill>
                  <a:schemeClr val="tx1"/>
                </a:solidFill>
                <a:effectLst/>
                <a:latin typeface="+mn-lt"/>
                <a:ea typeface="+mn-ea"/>
                <a:cs typeface="+mn-cs"/>
              </a:rPr>
              <a:t>重疊的部份是</a:t>
            </a:r>
            <a:r>
              <a:rPr lang="en-US" altLang="zh-TW" sz="1200" kern="1200" dirty="0">
                <a:solidFill>
                  <a:schemeClr val="tx1"/>
                </a:solidFill>
                <a:effectLst/>
                <a:latin typeface="+mn-lt"/>
                <a:ea typeface="+mn-ea"/>
                <a:cs typeface="+mn-cs"/>
              </a:rPr>
              <a:t>MIM</a:t>
            </a:r>
            <a:r>
              <a:rPr lang="zh-TW" altLang="zh-TW" sz="1200" kern="1200" dirty="0">
                <a:solidFill>
                  <a:schemeClr val="tx1"/>
                </a:solidFill>
                <a:effectLst/>
                <a:latin typeface="+mn-lt"/>
                <a:ea typeface="+mn-ea"/>
                <a:cs typeface="+mn-cs"/>
              </a:rPr>
              <a:t>電容器</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是使用金屬層</a:t>
            </a:r>
            <a:r>
              <a:rPr lang="en-US" altLang="zh-TW" sz="1200" kern="1200" dirty="0">
                <a:solidFill>
                  <a:schemeClr val="tx1"/>
                </a:solidFill>
                <a:effectLst/>
                <a:latin typeface="+mn-lt"/>
                <a:ea typeface="+mn-ea"/>
                <a:cs typeface="+mn-cs"/>
              </a:rPr>
              <a:t>(M6</a:t>
            </a:r>
            <a:r>
              <a:rPr lang="zh-TW" altLang="en-US" sz="1200" kern="1200" dirty="0">
                <a:solidFill>
                  <a:schemeClr val="tx1"/>
                </a:solidFill>
                <a:effectLst/>
                <a:latin typeface="+mn-lt"/>
                <a:ea typeface="+mn-ea"/>
                <a:cs typeface="+mn-cs"/>
              </a:rPr>
              <a:t>為</a:t>
            </a:r>
            <a:r>
              <a:rPr lang="zh-TW" altLang="zh-TW" sz="1200" kern="1200" dirty="0">
                <a:solidFill>
                  <a:schemeClr val="tx1"/>
                </a:solidFill>
                <a:effectLst/>
                <a:latin typeface="+mn-lt"/>
                <a:ea typeface="+mn-ea"/>
                <a:cs typeface="+mn-cs"/>
              </a:rPr>
              <a:t>頂板和</a:t>
            </a:r>
            <a:r>
              <a:rPr lang="en-US" altLang="zh-TW" sz="1200" kern="1200" dirty="0">
                <a:solidFill>
                  <a:schemeClr val="tx1"/>
                </a:solidFill>
                <a:effectLst/>
                <a:latin typeface="+mn-lt"/>
                <a:ea typeface="+mn-ea"/>
                <a:cs typeface="+mn-cs"/>
              </a:rPr>
              <a:t>M5</a:t>
            </a:r>
            <a:r>
              <a:rPr lang="zh-TW" altLang="zh-TW" sz="1200" kern="1200" dirty="0">
                <a:solidFill>
                  <a:schemeClr val="tx1"/>
                </a:solidFill>
                <a:effectLst/>
                <a:latin typeface="+mn-lt"/>
                <a:ea typeface="+mn-ea"/>
                <a:cs typeface="+mn-cs"/>
              </a:rPr>
              <a:t>或</a:t>
            </a:r>
            <a:r>
              <a:rPr lang="en-US" altLang="zh-TW" sz="1200" kern="1200" dirty="0">
                <a:solidFill>
                  <a:schemeClr val="tx1"/>
                </a:solidFill>
                <a:effectLst/>
                <a:latin typeface="+mn-lt"/>
                <a:ea typeface="+mn-ea"/>
                <a:cs typeface="+mn-cs"/>
              </a:rPr>
              <a:t>M4</a:t>
            </a:r>
            <a:r>
              <a:rPr lang="zh-TW" altLang="en-US" sz="1200" kern="1200" dirty="0">
                <a:solidFill>
                  <a:schemeClr val="tx1"/>
                </a:solidFill>
                <a:effectLst/>
                <a:latin typeface="+mn-lt"/>
                <a:ea typeface="+mn-ea"/>
                <a:cs typeface="+mn-cs"/>
              </a:rPr>
              <a:t>為</a:t>
            </a:r>
            <a:r>
              <a:rPr lang="zh-TW" altLang="zh-TW" sz="1200" kern="1200" dirty="0">
                <a:solidFill>
                  <a:schemeClr val="tx1"/>
                </a:solidFill>
                <a:effectLst/>
                <a:latin typeface="+mn-lt"/>
                <a:ea typeface="+mn-ea"/>
                <a:cs typeface="+mn-cs"/>
              </a:rPr>
              <a:t>底板</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構</a:t>
            </a:r>
            <a:r>
              <a:rPr lang="zh-TW" altLang="zh-TW" sz="1200" kern="1200" dirty="0">
                <a:solidFill>
                  <a:schemeClr val="tx1"/>
                </a:solidFill>
                <a:effectLst/>
                <a:latin typeface="+mn-lt"/>
                <a:ea typeface="+mn-ea"/>
                <a:cs typeface="+mn-cs"/>
              </a:rPr>
              <a:t>建的</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此外，在諧振器下方蝕刻了缺陷的地面結構，以提高性能</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透過右圖可看出在有無缺地面結構並具有相似的比例頻寬下，插路損耗卻是有明顯的提升</a:t>
            </a:r>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70</a:t>
            </a:fld>
            <a:endParaRPr lang="zh-TW" altLang="en-US"/>
          </a:p>
        </p:txBody>
      </p:sp>
    </p:spTree>
    <p:extLst>
      <p:ext uri="{BB962C8B-B14F-4D97-AF65-F5344CB8AC3E}">
        <p14:creationId xmlns:p14="http://schemas.microsoft.com/office/powerpoint/2010/main" val="1888477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基板尺寸：</a:t>
            </a:r>
            <a:r>
              <a:rPr lang="en-US" altLang="zh-TW" dirty="0"/>
              <a:t>24mm</a:t>
            </a:r>
            <a:r>
              <a:rPr lang="zh-TW" altLang="en-US" dirty="0"/>
              <a:t> </a:t>
            </a:r>
            <a:r>
              <a:rPr lang="en-US" altLang="zh-TW" dirty="0"/>
              <a:t>×</a:t>
            </a:r>
            <a:r>
              <a:rPr lang="zh-TW" altLang="en-US" dirty="0"/>
              <a:t> </a:t>
            </a:r>
            <a:r>
              <a:rPr lang="en-US" altLang="zh-TW" dirty="0"/>
              <a:t>24mm ×</a:t>
            </a:r>
            <a:r>
              <a:rPr lang="zh-TW" altLang="en-US" dirty="0"/>
              <a:t> </a:t>
            </a:r>
            <a:r>
              <a:rPr lang="en-US" altLang="zh-TW" dirty="0"/>
              <a:t>π</a:t>
            </a:r>
            <a:r>
              <a:rPr lang="zh-TW" altLang="en-US" dirty="0"/>
              <a:t> </a:t>
            </a:r>
            <a:r>
              <a:rPr lang="en-US" altLang="zh-TW" dirty="0"/>
              <a:t>×</a:t>
            </a:r>
            <a:r>
              <a:rPr lang="zh-TW" altLang="en-US" dirty="0"/>
              <a:t> </a:t>
            </a:r>
            <a:r>
              <a:rPr lang="en-US" altLang="zh-TW" dirty="0"/>
              <a:t>0.8mm(</a:t>
            </a:r>
            <a:r>
              <a:rPr lang="zh-TW" altLang="en-US" dirty="0"/>
              <a:t>半徑</a:t>
            </a:r>
            <a:r>
              <a:rPr lang="en-US" altLang="zh-TW" dirty="0"/>
              <a:t>×</a:t>
            </a:r>
            <a:r>
              <a:rPr lang="zh-TW" altLang="en-US" dirty="0"/>
              <a:t>半徑</a:t>
            </a:r>
            <a:r>
              <a:rPr lang="en-US" altLang="zh-TW" dirty="0"/>
              <a:t>×</a:t>
            </a:r>
            <a:r>
              <a:rPr lang="zh-TW" altLang="en-US" dirty="0"/>
              <a:t>圓周率</a:t>
            </a:r>
            <a:r>
              <a:rPr lang="en-US" altLang="zh-TW" dirty="0"/>
              <a:t>×</a:t>
            </a:r>
            <a:r>
              <a:rPr lang="zh-TW" altLang="en-US" dirty="0"/>
              <a:t>高</a:t>
            </a:r>
            <a:r>
              <a:rPr lang="en-US" altLang="zh-TW" dirty="0"/>
              <a:t>)</a:t>
            </a:r>
          </a:p>
          <a:p>
            <a:r>
              <a:rPr lang="zh-TW" altLang="en-US" dirty="0"/>
              <a:t>天線周長：</a:t>
            </a:r>
            <a:r>
              <a:rPr lang="en-US" altLang="zh-TW" dirty="0"/>
              <a:t>48mm</a:t>
            </a:r>
            <a:r>
              <a:rPr lang="zh-TW" altLang="en-US" dirty="0"/>
              <a:t> </a:t>
            </a:r>
            <a:r>
              <a:rPr lang="en-US" altLang="zh-TW" dirty="0"/>
              <a:t>×</a:t>
            </a:r>
            <a:r>
              <a:rPr lang="zh-TW" altLang="en-US" dirty="0"/>
              <a:t> </a:t>
            </a:r>
            <a:r>
              <a:rPr lang="en-US" altLang="zh-TW" dirty="0"/>
              <a:t>π (</a:t>
            </a:r>
            <a:r>
              <a:rPr lang="zh-TW" altLang="en-US" dirty="0"/>
              <a:t>直徑</a:t>
            </a:r>
            <a:r>
              <a:rPr lang="en-US" altLang="zh-TW" dirty="0"/>
              <a:t>×</a:t>
            </a:r>
            <a:r>
              <a:rPr lang="zh-TW" altLang="en-US" dirty="0"/>
              <a:t>圓周率</a:t>
            </a:r>
            <a:r>
              <a:rPr lang="en-US" altLang="zh-TW" dirty="0"/>
              <a: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天線實作採用的是</a:t>
            </a:r>
            <a:r>
              <a:rPr lang="en-US" altLang="zh-TW" dirty="0"/>
              <a:t>FR4</a:t>
            </a:r>
            <a:r>
              <a:rPr lang="zh-TW" altLang="en-US" dirty="0"/>
              <a:t>板，並分別作出</a:t>
            </a:r>
            <a:r>
              <a:rPr lang="en-US" altLang="zh-TW" dirty="0"/>
              <a:t>18</a:t>
            </a:r>
            <a:r>
              <a:rPr lang="zh-TW" altLang="en-US" dirty="0"/>
              <a:t>種組合，</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這邊透過</a:t>
            </a:r>
            <a:r>
              <a:rPr lang="en-US" altLang="zh-TW" dirty="0"/>
              <a:t>Agilent E5071C</a:t>
            </a:r>
            <a:r>
              <a:rPr lang="zh-TW" altLang="zh-TW" dirty="0"/>
              <a:t>向量網路分析儀測量天線反射係數</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使用標準遠場無反射室進行</a:t>
            </a:r>
            <a:r>
              <a:rPr lang="zh-TW" altLang="en-US" dirty="0"/>
              <a:t>天線輻射場型之量測，可以從</a:t>
            </a:r>
            <a:r>
              <a:rPr lang="en-US" altLang="zh-TW" dirty="0"/>
              <a:t>0.6GHz~8.5GHz</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7</a:t>
            </a:fld>
            <a:endParaRPr lang="zh-TW" altLang="en-US"/>
          </a:p>
        </p:txBody>
      </p:sp>
    </p:spTree>
    <p:extLst>
      <p:ext uri="{BB962C8B-B14F-4D97-AF65-F5344CB8AC3E}">
        <p14:creationId xmlns:p14="http://schemas.microsoft.com/office/powerpoint/2010/main" val="11559368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透過電路設計出</a:t>
            </a:r>
            <a:r>
              <a:rPr lang="en-US" altLang="zh-TW" sz="1200" kern="1200" dirty="0">
                <a:solidFill>
                  <a:schemeClr val="tx1"/>
                </a:solidFill>
                <a:effectLst/>
                <a:latin typeface="+mn-lt"/>
                <a:ea typeface="+mn-ea"/>
                <a:cs typeface="+mn-cs"/>
              </a:rPr>
              <a:t>Ka-Band</a:t>
            </a:r>
            <a:r>
              <a:rPr lang="zh-TW" altLang="en-US" sz="1200" kern="1200" dirty="0">
                <a:solidFill>
                  <a:schemeClr val="tx1"/>
                </a:solidFill>
                <a:effectLst/>
                <a:latin typeface="+mn-lt"/>
                <a:ea typeface="+mn-ea"/>
                <a:cs typeface="+mn-cs"/>
              </a:rPr>
              <a:t>帶通濾波器</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具有</a:t>
            </a:r>
            <a:r>
              <a:rPr lang="en-US" altLang="zh-TW" sz="1200" kern="1200" dirty="0">
                <a:solidFill>
                  <a:schemeClr val="tx1"/>
                </a:solidFill>
                <a:effectLst/>
                <a:latin typeface="+mn-lt"/>
                <a:ea typeface="+mn-ea"/>
                <a:cs typeface="+mn-cs"/>
              </a:rPr>
              <a:t>52.3%</a:t>
            </a:r>
            <a:r>
              <a:rPr lang="zh-TW" altLang="zh-TW" sz="1200" kern="1200" dirty="0">
                <a:solidFill>
                  <a:schemeClr val="tx1"/>
                </a:solidFill>
                <a:effectLst/>
                <a:latin typeface="+mn-lt"/>
                <a:ea typeface="+mn-ea"/>
                <a:cs typeface="+mn-cs"/>
              </a:rPr>
              <a:t>的比例頻寬</a:t>
            </a:r>
            <a:r>
              <a:rPr lang="en-US" altLang="zh-TW" sz="1200" kern="1200" dirty="0">
                <a:solidFill>
                  <a:schemeClr val="tx1"/>
                </a:solidFill>
                <a:effectLst/>
                <a:latin typeface="+mn-lt"/>
                <a:ea typeface="+mn-ea"/>
                <a:cs typeface="+mn-cs"/>
              </a:rPr>
              <a:t>(FBW)(</a:t>
            </a:r>
            <a:r>
              <a:rPr lang="zh-TW" altLang="zh-TW" sz="1200" kern="1200" dirty="0">
                <a:solidFill>
                  <a:schemeClr val="tx1"/>
                </a:solidFill>
                <a:effectLst/>
                <a:latin typeface="+mn-lt"/>
                <a:ea typeface="+mn-ea"/>
                <a:cs typeface="+mn-cs"/>
              </a:rPr>
              <a:t>從</a:t>
            </a:r>
            <a:r>
              <a:rPr lang="en-US" altLang="zh-TW" sz="1200" kern="1200" dirty="0">
                <a:solidFill>
                  <a:schemeClr val="tx1"/>
                </a:solidFill>
                <a:effectLst/>
                <a:latin typeface="+mn-lt"/>
                <a:ea typeface="+mn-ea"/>
                <a:cs typeface="+mn-cs"/>
              </a:rPr>
              <a:t>24.8GHz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42.4GHz)</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下阻帶的傳輸零點在</a:t>
            </a:r>
            <a:r>
              <a:rPr lang="en-US" altLang="zh-TW" sz="1200" kern="1200" dirty="0">
                <a:solidFill>
                  <a:schemeClr val="tx1"/>
                </a:solidFill>
                <a:effectLst/>
                <a:latin typeface="+mn-lt"/>
                <a:ea typeface="+mn-ea"/>
                <a:cs typeface="+mn-cs"/>
              </a:rPr>
              <a:t>14.4GHz</a:t>
            </a:r>
            <a:r>
              <a:rPr lang="zh-TW" altLang="zh-TW" sz="1200" kern="1200" dirty="0">
                <a:solidFill>
                  <a:schemeClr val="tx1"/>
                </a:solidFill>
                <a:effectLst/>
                <a:latin typeface="+mn-lt"/>
                <a:ea typeface="+mn-ea"/>
                <a:cs typeface="+mn-cs"/>
              </a:rPr>
              <a:t>，對低頻帶可抑制</a:t>
            </a:r>
            <a:r>
              <a:rPr lang="en-US" altLang="zh-TW" sz="1200" kern="1200" dirty="0">
                <a:solidFill>
                  <a:schemeClr val="tx1"/>
                </a:solidFill>
                <a:effectLst/>
                <a:latin typeface="+mn-lt"/>
                <a:ea typeface="+mn-ea"/>
                <a:cs typeface="+mn-cs"/>
              </a:rPr>
              <a:t>30dB</a:t>
            </a:r>
            <a:r>
              <a:rPr lang="zh-TW" altLang="zh-TW" sz="1200" kern="1200" dirty="0">
                <a:solidFill>
                  <a:schemeClr val="tx1"/>
                </a:solidFill>
                <a:effectLst/>
                <a:latin typeface="+mn-lt"/>
                <a:ea typeface="+mn-ea"/>
                <a:cs typeface="+mn-cs"/>
              </a:rPr>
              <a:t>的程度，</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這可對低軌道衛星頻段與</a:t>
            </a:r>
            <a:r>
              <a:rPr lang="en-US" altLang="zh-TW" sz="1200" kern="1200" dirty="0">
                <a:solidFill>
                  <a:schemeClr val="tx1"/>
                </a:solidFill>
                <a:effectLst/>
                <a:latin typeface="+mn-lt"/>
                <a:ea typeface="+mn-ea"/>
                <a:cs typeface="+mn-cs"/>
              </a:rPr>
              <a:t>Sub-6GHz</a:t>
            </a:r>
            <a:r>
              <a:rPr lang="zh-TW" altLang="zh-TW" sz="1200" kern="1200" dirty="0">
                <a:solidFill>
                  <a:schemeClr val="tx1"/>
                </a:solidFill>
                <a:effectLst/>
                <a:latin typeface="+mn-lt"/>
                <a:ea typeface="+mn-ea"/>
                <a:cs typeface="+mn-cs"/>
              </a:rPr>
              <a:t>頻段進行良好的抑制。</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上阻帶的傳輸零點在</a:t>
            </a:r>
            <a:r>
              <a:rPr lang="en-US" altLang="zh-TW" sz="1200" kern="1200" dirty="0">
                <a:solidFill>
                  <a:schemeClr val="tx1"/>
                </a:solidFill>
                <a:effectLst/>
                <a:latin typeface="+mn-lt"/>
                <a:ea typeface="+mn-ea"/>
                <a:cs typeface="+mn-cs"/>
              </a:rPr>
              <a:t>58GHz</a:t>
            </a:r>
            <a:endParaRPr lang="zh-TW" altLang="zh-TW" sz="1200" kern="1200" dirty="0">
              <a:solidFill>
                <a:schemeClr val="tx1"/>
              </a:solidFill>
              <a:effectLst/>
              <a:latin typeface="+mn-lt"/>
              <a:ea typeface="+mn-ea"/>
              <a:cs typeface="+mn-cs"/>
            </a:endParaRPr>
          </a:p>
          <a:p>
            <a:endParaRPr lang="en-US" altLang="zh-TW"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71</a:t>
            </a:fld>
            <a:endParaRPr lang="zh-TW" altLang="en-US"/>
          </a:p>
        </p:txBody>
      </p:sp>
    </p:spTree>
    <p:extLst>
      <p:ext uri="{BB962C8B-B14F-4D97-AF65-F5344CB8AC3E}">
        <p14:creationId xmlns:p14="http://schemas.microsoft.com/office/powerpoint/2010/main" val="42265747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可透過</a:t>
            </a:r>
            <a:r>
              <a:rPr lang="en-US" altLang="zh-TW" sz="1200" kern="1200" dirty="0">
                <a:solidFill>
                  <a:schemeClr val="tx1"/>
                </a:solidFill>
                <a:effectLst/>
                <a:latin typeface="+mn-lt"/>
                <a:ea typeface="+mn-ea"/>
                <a:cs typeface="+mn-cs"/>
              </a:rPr>
              <a:t>C2</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C3</a:t>
            </a:r>
            <a:r>
              <a:rPr lang="zh-TW" altLang="en-US" sz="1200" kern="1200" dirty="0">
                <a:solidFill>
                  <a:schemeClr val="tx1"/>
                </a:solidFill>
                <a:effectLst/>
                <a:latin typeface="+mn-lt"/>
                <a:ea typeface="+mn-ea"/>
                <a:cs typeface="+mn-cs"/>
              </a:rPr>
              <a:t>對傳輸零點進行控制</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從左圖可看出</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C3</a:t>
            </a:r>
            <a:r>
              <a:rPr lang="zh-TW" altLang="en-US" sz="1200" kern="1200" dirty="0">
                <a:solidFill>
                  <a:schemeClr val="tx1"/>
                </a:solidFill>
                <a:effectLst/>
                <a:latin typeface="+mn-lt"/>
                <a:ea typeface="+mn-ea"/>
                <a:cs typeface="+mn-cs"/>
              </a:rPr>
              <a:t>由小到大，低頻傳輸零點</a:t>
            </a:r>
            <a:r>
              <a:rPr lang="zh-TW" altLang="zh-TW" sz="1200" kern="1200" dirty="0">
                <a:solidFill>
                  <a:schemeClr val="tx1"/>
                </a:solidFill>
                <a:effectLst/>
                <a:latin typeface="+mn-lt"/>
                <a:ea typeface="+mn-ea"/>
                <a:cs typeface="+mn-cs"/>
              </a:rPr>
              <a:t>可從</a:t>
            </a:r>
            <a:r>
              <a:rPr lang="en-US" altLang="zh-TW" sz="1200" kern="1200" dirty="0">
                <a:solidFill>
                  <a:schemeClr val="tx1"/>
                </a:solidFill>
                <a:effectLst/>
                <a:latin typeface="+mn-lt"/>
                <a:ea typeface="+mn-ea"/>
                <a:cs typeface="+mn-cs"/>
              </a:rPr>
              <a:t>15.6GHz</a:t>
            </a:r>
            <a:r>
              <a:rPr lang="zh-TW" altLang="zh-TW" sz="1200" kern="1200" dirty="0">
                <a:solidFill>
                  <a:schemeClr val="tx1"/>
                </a:solidFill>
                <a:effectLst/>
                <a:latin typeface="+mn-lt"/>
                <a:ea typeface="+mn-ea"/>
                <a:cs typeface="+mn-cs"/>
              </a:rPr>
              <a:t>調整到</a:t>
            </a:r>
            <a:r>
              <a:rPr lang="en-US" altLang="zh-TW" sz="1200" kern="1200" dirty="0">
                <a:solidFill>
                  <a:schemeClr val="tx1"/>
                </a:solidFill>
                <a:effectLst/>
                <a:latin typeface="+mn-lt"/>
                <a:ea typeface="+mn-ea"/>
                <a:cs typeface="+mn-cs"/>
              </a:rPr>
              <a:t>13.2GHz</a:t>
            </a:r>
          </a:p>
          <a:p>
            <a:r>
              <a:rPr lang="zh-TW" altLang="en-US" sz="1200" kern="1200" dirty="0">
                <a:solidFill>
                  <a:schemeClr val="tx1"/>
                </a:solidFill>
                <a:effectLst/>
                <a:latin typeface="+mn-lt"/>
                <a:ea typeface="+mn-ea"/>
                <a:cs typeface="+mn-cs"/>
              </a:rPr>
              <a:t>從右圖可看出</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C2</a:t>
            </a:r>
            <a:r>
              <a:rPr lang="zh-TW" altLang="en-US" sz="1200" kern="1200" dirty="0">
                <a:solidFill>
                  <a:schemeClr val="tx1"/>
                </a:solidFill>
                <a:effectLst/>
                <a:latin typeface="+mn-lt"/>
                <a:ea typeface="+mn-ea"/>
                <a:cs typeface="+mn-cs"/>
              </a:rPr>
              <a:t>由小到大，高頻傳輸零點可從</a:t>
            </a:r>
            <a:r>
              <a:rPr lang="en-US" altLang="zh-TW" sz="1200" kern="1200" dirty="0">
                <a:solidFill>
                  <a:schemeClr val="tx1"/>
                </a:solidFill>
                <a:effectLst/>
                <a:latin typeface="+mn-lt"/>
                <a:ea typeface="+mn-ea"/>
                <a:cs typeface="+mn-cs"/>
              </a:rPr>
              <a:t>51.5GHz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66.7GHz</a:t>
            </a:r>
            <a:r>
              <a:rPr lang="zh-TW" altLang="zh-TW" sz="1200" kern="1200" dirty="0">
                <a:solidFill>
                  <a:schemeClr val="tx1"/>
                </a:solidFill>
                <a:effectLst/>
                <a:latin typeface="+mn-lt"/>
                <a:ea typeface="+mn-ea"/>
                <a:cs typeface="+mn-cs"/>
              </a:rPr>
              <a:t>之間進行調整</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證明此濾波器可以透過</a:t>
            </a:r>
            <a:r>
              <a:rPr lang="en-US" altLang="zh-TW" sz="1200" kern="1200" dirty="0">
                <a:solidFill>
                  <a:schemeClr val="tx1"/>
                </a:solidFill>
                <a:effectLst/>
                <a:latin typeface="+mn-lt"/>
                <a:ea typeface="+mn-ea"/>
                <a:cs typeface="+mn-cs"/>
              </a:rPr>
              <a:t>C3 C2 </a:t>
            </a:r>
            <a:r>
              <a:rPr lang="zh-TW" altLang="en-US" sz="1200" kern="1200" dirty="0">
                <a:solidFill>
                  <a:schemeClr val="tx1"/>
                </a:solidFill>
                <a:effectLst/>
                <a:latin typeface="+mn-lt"/>
                <a:ea typeface="+mn-ea"/>
                <a:cs typeface="+mn-cs"/>
              </a:rPr>
              <a:t>控制抑制頻帶</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C</a:t>
            </a:r>
            <a:r>
              <a:rPr lang="en-US" altLang="zh-TW" sz="1200" kern="1200" baseline="-25000" dirty="0">
                <a:solidFill>
                  <a:schemeClr val="tx1"/>
                </a:solidFill>
                <a:effectLst/>
                <a:latin typeface="+mn-lt"/>
                <a:ea typeface="+mn-ea"/>
                <a:cs typeface="+mn-cs"/>
              </a:rPr>
              <a:t>3</a:t>
            </a:r>
            <a:r>
              <a:rPr lang="zh-TW" altLang="zh-TW" sz="1200" kern="1200" dirty="0">
                <a:solidFill>
                  <a:schemeClr val="tx1"/>
                </a:solidFill>
                <a:effectLst/>
                <a:latin typeface="+mn-lt"/>
                <a:ea typeface="+mn-ea"/>
                <a:cs typeface="+mn-cs"/>
              </a:rPr>
              <a:t>值從</a:t>
            </a:r>
            <a:r>
              <a:rPr lang="en-US" altLang="zh-TW" sz="1200" kern="1200" dirty="0">
                <a:solidFill>
                  <a:schemeClr val="tx1"/>
                </a:solidFill>
                <a:effectLst/>
                <a:latin typeface="+mn-lt"/>
                <a:ea typeface="+mn-ea"/>
                <a:cs typeface="+mn-cs"/>
              </a:rPr>
              <a:t>0.14pF</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0.20pF</a:t>
            </a:r>
            <a:r>
              <a:rPr lang="zh-TW" altLang="zh-TW" sz="1200" kern="1200" dirty="0">
                <a:solidFill>
                  <a:schemeClr val="tx1"/>
                </a:solidFill>
                <a:effectLst/>
                <a:latin typeface="+mn-lt"/>
                <a:ea typeface="+mn-ea"/>
                <a:cs typeface="+mn-cs"/>
              </a:rPr>
              <a:t>，下阻帶的傳輸零點可從</a:t>
            </a:r>
            <a:r>
              <a:rPr lang="en-US" altLang="zh-TW" sz="1200" kern="1200" dirty="0">
                <a:solidFill>
                  <a:schemeClr val="tx1"/>
                </a:solidFill>
                <a:effectLst/>
                <a:latin typeface="+mn-lt"/>
                <a:ea typeface="+mn-ea"/>
                <a:cs typeface="+mn-cs"/>
              </a:rPr>
              <a:t>15.6GHz</a:t>
            </a:r>
            <a:r>
              <a:rPr lang="zh-TW" altLang="zh-TW" sz="1200" kern="1200" dirty="0">
                <a:solidFill>
                  <a:schemeClr val="tx1"/>
                </a:solidFill>
                <a:effectLst/>
                <a:latin typeface="+mn-lt"/>
                <a:ea typeface="+mn-ea"/>
                <a:cs typeface="+mn-cs"/>
              </a:rPr>
              <a:t>調整到</a:t>
            </a:r>
            <a:r>
              <a:rPr lang="en-US" altLang="zh-TW" sz="1200" kern="1200" dirty="0">
                <a:solidFill>
                  <a:schemeClr val="tx1"/>
                </a:solidFill>
                <a:effectLst/>
                <a:latin typeface="+mn-lt"/>
                <a:ea typeface="+mn-ea"/>
                <a:cs typeface="+mn-cs"/>
              </a:rPr>
              <a:t>13.2GHz</a:t>
            </a:r>
            <a:r>
              <a:rPr lang="zh-TW" altLang="zh-TW" sz="1200" kern="1200" dirty="0">
                <a:solidFill>
                  <a:schemeClr val="tx1"/>
                </a:solidFill>
                <a:effectLst/>
                <a:latin typeface="+mn-lt"/>
                <a:ea typeface="+mn-ea"/>
                <a:cs typeface="+mn-cs"/>
              </a:rPr>
              <a:t>，而上阻帶的傳輸零點幾乎不變，可看出當</a:t>
            </a:r>
            <a:r>
              <a:rPr lang="en-US" altLang="zh-TW" sz="1200" kern="1200" dirty="0">
                <a:solidFill>
                  <a:schemeClr val="tx1"/>
                </a:solidFill>
                <a:effectLst/>
                <a:latin typeface="+mn-lt"/>
                <a:ea typeface="+mn-ea"/>
                <a:cs typeface="+mn-cs"/>
              </a:rPr>
              <a:t>C</a:t>
            </a:r>
            <a:r>
              <a:rPr lang="en-US" altLang="zh-TW" sz="1200" kern="1200" baseline="-25000" dirty="0">
                <a:solidFill>
                  <a:schemeClr val="tx1"/>
                </a:solidFill>
                <a:effectLst/>
                <a:latin typeface="+mn-lt"/>
                <a:ea typeface="+mn-ea"/>
                <a:cs typeface="+mn-cs"/>
              </a:rPr>
              <a:t>3</a:t>
            </a:r>
            <a:r>
              <a:rPr lang="zh-TW" altLang="zh-TW" sz="1200" kern="1200" dirty="0">
                <a:solidFill>
                  <a:schemeClr val="tx1"/>
                </a:solidFill>
                <a:effectLst/>
                <a:latin typeface="+mn-lt"/>
                <a:ea typeface="+mn-ea"/>
                <a:cs typeface="+mn-cs"/>
              </a:rPr>
              <a:t>值變大傳輸零點往低頻移動。</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隨著</a:t>
            </a:r>
            <a:r>
              <a:rPr lang="en-US" altLang="zh-TW" sz="1200" kern="1200" dirty="0">
                <a:solidFill>
                  <a:schemeClr val="tx1"/>
                </a:solidFill>
                <a:effectLst/>
                <a:latin typeface="+mn-lt"/>
                <a:ea typeface="+mn-ea"/>
                <a:cs typeface="+mn-cs"/>
              </a:rPr>
              <a:t>C</a:t>
            </a:r>
            <a:r>
              <a:rPr lang="en-US" altLang="zh-TW" sz="1200" kern="1200" baseline="-25000" dirty="0">
                <a:solidFill>
                  <a:schemeClr val="tx1"/>
                </a:solidFill>
                <a:effectLst/>
                <a:latin typeface="+mn-lt"/>
                <a:ea typeface="+mn-ea"/>
                <a:cs typeface="+mn-cs"/>
              </a:rPr>
              <a:t>2</a:t>
            </a:r>
            <a:r>
              <a:rPr lang="zh-TW" altLang="zh-TW" sz="1200" kern="1200" dirty="0">
                <a:solidFill>
                  <a:schemeClr val="tx1"/>
                </a:solidFill>
                <a:effectLst/>
                <a:latin typeface="+mn-lt"/>
                <a:ea typeface="+mn-ea"/>
                <a:cs typeface="+mn-cs"/>
              </a:rPr>
              <a:t>值從</a:t>
            </a:r>
            <a:r>
              <a:rPr lang="en-US" altLang="zh-TW" sz="1200" kern="1200" dirty="0">
                <a:solidFill>
                  <a:schemeClr val="tx1"/>
                </a:solidFill>
                <a:effectLst/>
                <a:latin typeface="+mn-lt"/>
                <a:ea typeface="+mn-ea"/>
                <a:cs typeface="+mn-cs"/>
              </a:rPr>
              <a:t>0.057pF</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0.097pF</a:t>
            </a:r>
            <a:r>
              <a:rPr lang="zh-TW" altLang="zh-TW" sz="1200" kern="1200" dirty="0">
                <a:solidFill>
                  <a:schemeClr val="tx1"/>
                </a:solidFill>
                <a:effectLst/>
                <a:latin typeface="+mn-lt"/>
                <a:ea typeface="+mn-ea"/>
                <a:cs typeface="+mn-cs"/>
              </a:rPr>
              <a:t>變化調整，上阻帶的傳輸零點可從</a:t>
            </a:r>
            <a:r>
              <a:rPr lang="en-US" altLang="zh-TW" sz="1200" kern="1200" dirty="0">
                <a:solidFill>
                  <a:schemeClr val="tx1"/>
                </a:solidFill>
                <a:effectLst/>
                <a:latin typeface="+mn-lt"/>
                <a:ea typeface="+mn-ea"/>
                <a:cs typeface="+mn-cs"/>
              </a:rPr>
              <a:t>51.5GHz</a:t>
            </a:r>
            <a:r>
              <a:rPr lang="zh-TW" altLang="zh-TW" sz="1200" kern="1200" dirty="0">
                <a:solidFill>
                  <a:schemeClr val="tx1"/>
                </a:solidFill>
                <a:effectLst/>
                <a:latin typeface="+mn-lt"/>
                <a:ea typeface="+mn-ea"/>
                <a:cs typeface="+mn-cs"/>
              </a:rPr>
              <a:t>到</a:t>
            </a:r>
            <a:r>
              <a:rPr lang="en-US" altLang="zh-TW" sz="1200" kern="1200" dirty="0">
                <a:solidFill>
                  <a:schemeClr val="tx1"/>
                </a:solidFill>
                <a:effectLst/>
                <a:latin typeface="+mn-lt"/>
                <a:ea typeface="+mn-ea"/>
                <a:cs typeface="+mn-cs"/>
              </a:rPr>
              <a:t>66.7GHz</a:t>
            </a:r>
            <a:r>
              <a:rPr lang="zh-TW" altLang="zh-TW" sz="1200" kern="1200" dirty="0">
                <a:solidFill>
                  <a:schemeClr val="tx1"/>
                </a:solidFill>
                <a:effectLst/>
                <a:latin typeface="+mn-lt"/>
                <a:ea typeface="+mn-ea"/>
                <a:cs typeface="+mn-cs"/>
              </a:rPr>
              <a:t>之間進行調整，並保持不變的下阻帶傳輸零點</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證明此濾波器可以透過</a:t>
            </a:r>
            <a:r>
              <a:rPr lang="en-US" altLang="zh-TW" sz="1200" kern="1200" dirty="0">
                <a:solidFill>
                  <a:schemeClr val="tx1"/>
                </a:solidFill>
                <a:effectLst/>
                <a:latin typeface="+mn-lt"/>
                <a:ea typeface="+mn-ea"/>
                <a:cs typeface="+mn-cs"/>
              </a:rPr>
              <a:t>C3 C2 </a:t>
            </a:r>
            <a:r>
              <a:rPr lang="zh-TW" altLang="en-US" sz="1200" kern="1200" dirty="0">
                <a:solidFill>
                  <a:schemeClr val="tx1"/>
                </a:solidFill>
                <a:effectLst/>
                <a:latin typeface="+mn-lt"/>
                <a:ea typeface="+mn-ea"/>
                <a:cs typeface="+mn-cs"/>
              </a:rPr>
              <a:t>控制抑制頻帶</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72</a:t>
            </a:fld>
            <a:endParaRPr lang="zh-TW" altLang="en-US"/>
          </a:p>
        </p:txBody>
      </p:sp>
    </p:spTree>
    <p:extLst>
      <p:ext uri="{BB962C8B-B14F-4D97-AF65-F5344CB8AC3E}">
        <p14:creationId xmlns:p14="http://schemas.microsoft.com/office/powerpoint/2010/main" val="29401274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透過</a:t>
            </a:r>
            <a:r>
              <a:rPr lang="en-US" altLang="zh-TW" sz="1200" kern="1200" dirty="0">
                <a:solidFill>
                  <a:schemeClr val="tx1"/>
                </a:solidFill>
                <a:effectLst/>
                <a:latin typeface="+mn-lt"/>
                <a:ea typeface="+mn-ea"/>
                <a:cs typeface="+mn-cs"/>
              </a:rPr>
              <a:t>LC</a:t>
            </a:r>
            <a:r>
              <a:rPr lang="zh-TW" altLang="en-US" sz="1200" kern="1200" dirty="0">
                <a:solidFill>
                  <a:schemeClr val="tx1"/>
                </a:solidFill>
                <a:effectLst/>
                <a:latin typeface="+mn-lt"/>
                <a:ea typeface="+mn-ea"/>
                <a:cs typeface="+mn-cs"/>
              </a:rPr>
              <a:t>等效電路轉換物理的集總元件設計</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所提出的帶通濾波器佈局為對稱結構，包含饋入傳輸線、交錯指叉耦合諧振器、</a:t>
            </a:r>
            <a:r>
              <a:rPr lang="en-US" altLang="zh-TW" sz="1200" kern="1200" dirty="0">
                <a:solidFill>
                  <a:schemeClr val="tx1"/>
                </a:solidFill>
                <a:effectLst/>
                <a:latin typeface="+mn-lt"/>
                <a:ea typeface="+mn-ea"/>
                <a:cs typeface="+mn-cs"/>
              </a:rPr>
              <a:t>MIM</a:t>
            </a:r>
            <a:r>
              <a:rPr lang="zh-TW" altLang="zh-TW" sz="1200" kern="1200" dirty="0">
                <a:solidFill>
                  <a:schemeClr val="tx1"/>
                </a:solidFill>
                <a:effectLst/>
                <a:latin typeface="+mn-lt"/>
                <a:ea typeface="+mn-ea"/>
                <a:cs typeface="+mn-cs"/>
              </a:rPr>
              <a:t>電容和缺陷地的結構。</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然後，透過高頻電磁模擬軟體</a:t>
            </a:r>
            <a:r>
              <a:rPr lang="en-US" altLang="zh-TW" sz="1200" kern="1200" dirty="0">
                <a:solidFill>
                  <a:schemeClr val="tx1"/>
                </a:solidFill>
                <a:effectLst/>
                <a:latin typeface="+mn-lt"/>
                <a:ea typeface="+mn-ea"/>
                <a:cs typeface="+mn-cs"/>
              </a:rPr>
              <a:t>HFSS</a:t>
            </a:r>
            <a:r>
              <a:rPr lang="zh-TW" altLang="zh-TW" sz="1200" kern="1200" dirty="0">
                <a:solidFill>
                  <a:schemeClr val="tx1"/>
                </a:solidFill>
                <a:effectLst/>
                <a:latin typeface="+mn-lt"/>
                <a:ea typeface="+mn-ea"/>
                <a:cs typeface="+mn-cs"/>
              </a:rPr>
              <a:t>對其進行模擬，得到與</a:t>
            </a:r>
            <a:r>
              <a:rPr lang="en-US" altLang="zh-TW" sz="1200" kern="1200" dirty="0">
                <a:solidFill>
                  <a:schemeClr val="tx1"/>
                </a:solidFill>
                <a:effectLst/>
                <a:latin typeface="+mn-lt"/>
                <a:ea typeface="+mn-ea"/>
                <a:cs typeface="+mn-cs"/>
              </a:rPr>
              <a:t>LC</a:t>
            </a:r>
            <a:r>
              <a:rPr lang="zh-TW" altLang="zh-TW" sz="1200" kern="1200" dirty="0">
                <a:solidFill>
                  <a:schemeClr val="tx1"/>
                </a:solidFill>
                <a:effectLst/>
                <a:latin typeface="+mn-lt"/>
                <a:ea typeface="+mn-ea"/>
                <a:cs typeface="+mn-cs"/>
              </a:rPr>
              <a:t>等效電路相同的結果，</a:t>
            </a:r>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73</a:t>
            </a:fld>
            <a:endParaRPr lang="zh-TW" altLang="en-US"/>
          </a:p>
        </p:txBody>
      </p:sp>
    </p:spTree>
    <p:extLst>
      <p:ext uri="{BB962C8B-B14F-4D97-AF65-F5344CB8AC3E}">
        <p14:creationId xmlns:p14="http://schemas.microsoft.com/office/powerpoint/2010/main" val="268354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a:t>
            </a:r>
            <a:r>
              <a:rPr lang="en-US" altLang="zh-TW" dirty="0"/>
              <a:t>TSRI</a:t>
            </a:r>
            <a:r>
              <a:rPr lang="zh-TW" altLang="en-US" dirty="0"/>
              <a:t>的</a:t>
            </a:r>
            <a:r>
              <a:rPr lang="zh-TW" altLang="en-US" sz="1200" kern="1200" dirty="0">
                <a:solidFill>
                  <a:schemeClr val="tx1"/>
                </a:solidFill>
                <a:effectLst/>
                <a:latin typeface="+mn-lt"/>
                <a:ea typeface="+mn-ea"/>
                <a:cs typeface="+mn-cs"/>
              </a:rPr>
              <a:t>晶片量測系統 進行濾波器量測，結果呈現出與電磁模擬蠻一至的結果。</a:t>
            </a:r>
            <a:endParaRPr lang="en-US" altLang="zh-TW" sz="1200" kern="1200" dirty="0">
              <a:solidFill>
                <a:schemeClr val="tx1"/>
              </a:solidFill>
              <a:effectLst/>
              <a:latin typeface="+mn-lt"/>
              <a:ea typeface="+mn-ea"/>
              <a:cs typeface="+mn-cs"/>
            </a:endParaRPr>
          </a:p>
          <a:p>
            <a:r>
              <a:rPr lang="zh-TW" altLang="en-US" dirty="0"/>
              <a:t>誤差可規因於量測時的下真力度所致</a:t>
            </a:r>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74</a:t>
            </a:fld>
            <a:endParaRPr lang="zh-TW" altLang="en-US"/>
          </a:p>
        </p:txBody>
      </p:sp>
    </p:spTree>
    <p:extLst>
      <p:ext uri="{BB962C8B-B14F-4D97-AF65-F5344CB8AC3E}">
        <p14:creationId xmlns:p14="http://schemas.microsoft.com/office/powerpoint/2010/main" val="18771370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與提出的設計相比，文獻</a:t>
            </a:r>
            <a:r>
              <a:rPr lang="en-US" altLang="zh-TW" sz="1200" kern="1200" dirty="0">
                <a:solidFill>
                  <a:schemeClr val="tx1"/>
                </a:solidFill>
                <a:effectLst/>
                <a:latin typeface="+mn-lt"/>
                <a:ea typeface="+mn-ea"/>
                <a:cs typeface="+mn-cs"/>
              </a:rPr>
              <a:t>[159, 166-168]</a:t>
            </a:r>
            <a:r>
              <a:rPr lang="zh-TW" altLang="zh-TW" sz="1200" kern="1200" dirty="0">
                <a:solidFill>
                  <a:schemeClr val="tx1"/>
                </a:solidFill>
                <a:effectLst/>
                <a:latin typeface="+mn-lt"/>
                <a:ea typeface="+mn-ea"/>
                <a:cs typeface="+mn-cs"/>
              </a:rPr>
              <a:t>中具有更大的尺寸。</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與文獻</a:t>
            </a:r>
            <a:r>
              <a:rPr lang="en-US" altLang="zh-TW" sz="1200" kern="1200" dirty="0">
                <a:solidFill>
                  <a:schemeClr val="tx1"/>
                </a:solidFill>
                <a:effectLst/>
                <a:latin typeface="+mn-lt"/>
                <a:ea typeface="+mn-ea"/>
                <a:cs typeface="+mn-cs"/>
              </a:rPr>
              <a:t>[162, 169]</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[159]</a:t>
            </a:r>
            <a:r>
              <a:rPr lang="zh-TW" altLang="zh-TW" sz="1200" kern="1200" dirty="0">
                <a:solidFill>
                  <a:schemeClr val="tx1"/>
                </a:solidFill>
                <a:effectLst/>
                <a:latin typeface="+mn-lt"/>
                <a:ea typeface="+mn-ea"/>
                <a:cs typeface="+mn-cs"/>
              </a:rPr>
              <a:t>相比的帶通濾波器具有更低或相當的插入損耗。</a:t>
            </a:r>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75</a:t>
            </a:fld>
            <a:endParaRPr lang="zh-TW" altLang="en-US"/>
          </a:p>
        </p:txBody>
      </p:sp>
    </p:spTree>
    <p:extLst>
      <p:ext uri="{BB962C8B-B14F-4D97-AF65-F5344CB8AC3E}">
        <p14:creationId xmlns:p14="http://schemas.microsoft.com/office/powerpoint/2010/main" val="3347458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76</a:t>
            </a:fld>
            <a:endParaRPr lang="zh-TW" altLang="en-US"/>
          </a:p>
        </p:txBody>
      </p:sp>
    </p:spTree>
    <p:extLst>
      <p:ext uri="{BB962C8B-B14F-4D97-AF65-F5344CB8AC3E}">
        <p14:creationId xmlns:p14="http://schemas.microsoft.com/office/powerpoint/2010/main" val="3541942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呼應論文題目</a:t>
            </a:r>
            <a:r>
              <a:rPr lang="en-US" altLang="zh-TW" dirty="0"/>
              <a:t>(</a:t>
            </a:r>
            <a:r>
              <a:rPr lang="zh-TW" altLang="en-US" dirty="0"/>
              <a:t>口述</a:t>
            </a:r>
            <a:r>
              <a:rPr lang="en-US" altLang="zh-TW" dirty="0"/>
              <a:t>)</a:t>
            </a:r>
            <a:r>
              <a:rPr lang="zh-TW" altLang="en-US" dirty="0"/>
              <a:t>對這六個設計</a:t>
            </a:r>
            <a:r>
              <a:rPr lang="en-US" altLang="zh-TW" dirty="0"/>
              <a:t>….</a:t>
            </a:r>
            <a:r>
              <a:rPr lang="zh-TW" altLang="en-US" dirty="0"/>
              <a:t>次世代無線通訊</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78</a:t>
            </a:fld>
            <a:endParaRPr lang="zh-TW" altLang="en-US"/>
          </a:p>
        </p:txBody>
      </p:sp>
    </p:spTree>
    <p:extLst>
      <p:ext uri="{BB962C8B-B14F-4D97-AF65-F5344CB8AC3E}">
        <p14:creationId xmlns:p14="http://schemas.microsoft.com/office/powerpoint/2010/main" val="380075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trike="sngStrike" dirty="0"/>
              <a:t>單極環形天線透過上述公式計算在約</a:t>
            </a:r>
            <a:r>
              <a:rPr lang="en-US" altLang="zh-TW" strike="sngStrike" dirty="0"/>
              <a:t>2.45GHz</a:t>
            </a:r>
            <a:r>
              <a:rPr lang="zh-TW" altLang="en-US" strike="sngStrike" dirty="0"/>
              <a:t>有一個諧振點</a:t>
            </a:r>
            <a:endParaRPr lang="en-US" altLang="zh-TW" strike="sngStrik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Mode_A</a:t>
            </a:r>
            <a:r>
              <a:rPr lang="zh-TW" altLang="en-US" dirty="0"/>
              <a:t>：在無任何短路支路下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模擬與量測的反射係數在</a:t>
            </a:r>
            <a:r>
              <a:rPr lang="en-US" altLang="zh-TW" dirty="0"/>
              <a:t>4.04-4.24</a:t>
            </a:r>
            <a:r>
              <a:rPr lang="zh-TW" altLang="en-US" dirty="0"/>
              <a:t>；</a:t>
            </a:r>
            <a:r>
              <a:rPr lang="en-US" altLang="zh-TW" dirty="0"/>
              <a:t>5.72-5.92</a:t>
            </a:r>
            <a:r>
              <a:rPr lang="zh-TW" altLang="en-US" dirty="0"/>
              <a:t>；</a:t>
            </a:r>
            <a:r>
              <a:rPr lang="en-US" altLang="zh-TW" dirty="0"/>
              <a:t>7.31-7.42</a:t>
            </a:r>
            <a:r>
              <a:rPr lang="zh-TW" altLang="en-US" dirty="0"/>
              <a:t>呈現一致性</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對三個諧振點在</a:t>
            </a:r>
            <a:r>
              <a:rPr lang="en-US" altLang="zh-TW" dirty="0"/>
              <a:t>4.18G</a:t>
            </a:r>
            <a:r>
              <a:rPr lang="zh-TW" altLang="en-US" dirty="0"/>
              <a:t>、</a:t>
            </a:r>
            <a:r>
              <a:rPr lang="en-US" altLang="zh-TW" dirty="0"/>
              <a:t>5.86G</a:t>
            </a:r>
            <a:r>
              <a:rPr lang="zh-TW" altLang="en-US" dirty="0"/>
              <a:t>、</a:t>
            </a:r>
            <a:r>
              <a:rPr lang="en-US" altLang="zh-TW" dirty="0"/>
              <a:t>7.4GHz</a:t>
            </a:r>
            <a:r>
              <a:rPr lang="zh-TW" altLang="en-US" dirty="0">
                <a:solidFill>
                  <a:srgbClr val="FF0000"/>
                </a:solidFill>
              </a:rPr>
              <a:t>進行</a:t>
            </a:r>
            <a:r>
              <a:rPr lang="en-US" altLang="zh-TW" dirty="0">
                <a:solidFill>
                  <a:srgbClr val="FF0000"/>
                </a:solidFill>
              </a:rPr>
              <a:t>2D</a:t>
            </a:r>
            <a:r>
              <a:rPr lang="zh-TW" altLang="en-US" dirty="0">
                <a:solidFill>
                  <a:srgbClr val="FF0000"/>
                </a:solidFill>
              </a:rPr>
              <a:t>場型的量測與模擬比對是蠻一致的</a:t>
            </a:r>
            <a:endParaRPr lang="en-US" altLang="zh-TW" dirty="0">
              <a:solidFill>
                <a:srgbClr val="FF0000"/>
              </a:solidFill>
            </a:endParaRPr>
          </a:p>
          <a:p>
            <a:r>
              <a:rPr lang="en-US" altLang="zh-TW" dirty="0"/>
              <a:t>(</a:t>
            </a:r>
            <a:r>
              <a:rPr lang="zh-TW" altLang="en-US" dirty="0"/>
              <a:t>論文：</a:t>
            </a:r>
            <a:r>
              <a:rPr lang="en-US" altLang="zh-TW" dirty="0"/>
              <a:t>P17</a:t>
            </a:r>
            <a:r>
              <a:rPr lang="zh-TW" altLang="en-US" dirty="0"/>
              <a:t>，</a:t>
            </a:r>
            <a:r>
              <a:rPr lang="en-US" altLang="zh-TW" dirty="0"/>
              <a:t>P18)</a:t>
            </a:r>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8</a:t>
            </a:fld>
            <a:endParaRPr lang="zh-TW" altLang="en-US"/>
          </a:p>
        </p:txBody>
      </p:sp>
    </p:spTree>
    <p:extLst>
      <p:ext uri="{BB962C8B-B14F-4D97-AF65-F5344CB8AC3E}">
        <p14:creationId xmlns:p14="http://schemas.microsoft.com/office/powerpoint/2010/main" val="3027176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Mode_B</a:t>
            </a:r>
            <a:r>
              <a:rPr lang="zh-TW" altLang="en-US" dirty="0"/>
              <a:t> 在</a:t>
            </a:r>
            <a:r>
              <a:rPr lang="en-US" altLang="zh-TW" dirty="0"/>
              <a:t>short3</a:t>
            </a:r>
            <a:r>
              <a:rPr lang="zh-TW" altLang="en-US" dirty="0"/>
              <a:t>短路時 可產生</a:t>
            </a:r>
            <a:r>
              <a:rPr lang="en-US" altLang="zh-TW" dirty="0"/>
              <a:t>4</a:t>
            </a:r>
            <a:r>
              <a:rPr lang="zh-TW" altLang="en-US" dirty="0"/>
              <a:t>個諧振點</a:t>
            </a:r>
            <a:endParaRPr lang="en-US" altLang="zh-TW" dirty="0"/>
          </a:p>
          <a:p>
            <a:r>
              <a:rPr lang="zh-TW" altLang="en-US" dirty="0"/>
              <a:t>分別在</a:t>
            </a:r>
            <a:r>
              <a:rPr lang="en-US" altLang="zh-TW" dirty="0"/>
              <a:t>2.2G</a:t>
            </a:r>
            <a:r>
              <a:rPr lang="zh-TW" altLang="en-US" dirty="0"/>
              <a:t> </a:t>
            </a:r>
            <a:r>
              <a:rPr lang="en-US" altLang="zh-TW" dirty="0"/>
              <a:t>2.72G</a:t>
            </a:r>
            <a:r>
              <a:rPr lang="zh-TW" altLang="en-US" dirty="0"/>
              <a:t> </a:t>
            </a:r>
            <a:r>
              <a:rPr lang="en-US" altLang="zh-TW" dirty="0"/>
              <a:t>4.14G</a:t>
            </a:r>
            <a:r>
              <a:rPr lang="zh-TW" altLang="en-US" dirty="0"/>
              <a:t> </a:t>
            </a:r>
            <a:r>
              <a:rPr lang="en-US" altLang="zh-TW" dirty="0"/>
              <a:t>6.29G</a:t>
            </a:r>
          </a:p>
          <a:p>
            <a:r>
              <a:rPr lang="zh-TW" altLang="en-US" dirty="0"/>
              <a:t>對反射係數在</a:t>
            </a:r>
            <a:r>
              <a:rPr lang="en-US" altLang="zh-TW" dirty="0"/>
              <a:t>2.17-2.23</a:t>
            </a:r>
            <a:r>
              <a:rPr lang="zh-TW" altLang="en-US" dirty="0"/>
              <a:t>；</a:t>
            </a:r>
            <a:r>
              <a:rPr lang="en-US" altLang="zh-TW" dirty="0"/>
              <a:t>2.59-2.76</a:t>
            </a:r>
            <a:r>
              <a:rPr lang="zh-TW" altLang="en-US" dirty="0"/>
              <a:t>；</a:t>
            </a:r>
            <a:r>
              <a:rPr lang="en-US" altLang="zh-TW" dirty="0"/>
              <a:t>4.09-4.47</a:t>
            </a:r>
            <a:r>
              <a:rPr lang="zh-TW" altLang="en-US" dirty="0"/>
              <a:t>；</a:t>
            </a:r>
            <a:r>
              <a:rPr lang="en-US" altLang="zh-TW" dirty="0">
                <a:highlight>
                  <a:srgbClr val="FFFF00"/>
                </a:highlight>
              </a:rPr>
              <a:t>6.13-6.</a:t>
            </a:r>
            <a:r>
              <a:rPr lang="en-US" altLang="zh-TW" dirty="0"/>
              <a:t>42</a:t>
            </a:r>
            <a:r>
              <a:rPr lang="zh-TW" altLang="en-US" dirty="0"/>
              <a:t>模擬與量測相當吻合</a:t>
            </a:r>
            <a:endParaRPr lang="en-US" altLang="zh-TW" dirty="0"/>
          </a:p>
          <a:p>
            <a:r>
              <a:rPr lang="zh-TW" altLang="en-US" dirty="0"/>
              <a:t>而在</a:t>
            </a:r>
            <a:r>
              <a:rPr lang="en-US" altLang="zh-TW" dirty="0"/>
              <a:t>2.2G</a:t>
            </a:r>
            <a:r>
              <a:rPr lang="zh-TW" altLang="en-US" dirty="0"/>
              <a:t> </a:t>
            </a:r>
            <a:r>
              <a:rPr lang="en-US" altLang="zh-TW" dirty="0"/>
              <a:t>2.72G</a:t>
            </a:r>
            <a:r>
              <a:rPr lang="zh-TW" altLang="en-US" dirty="0"/>
              <a:t> </a:t>
            </a:r>
            <a:r>
              <a:rPr lang="en-US" altLang="zh-TW" dirty="0"/>
              <a:t>4.14G</a:t>
            </a:r>
            <a:r>
              <a:rPr lang="zh-TW" altLang="en-US" dirty="0"/>
              <a:t> </a:t>
            </a:r>
            <a:r>
              <a:rPr lang="en-US" altLang="zh-TW" dirty="0"/>
              <a:t>6.29G</a:t>
            </a:r>
            <a:r>
              <a:rPr lang="zh-TW" altLang="en-US" dirty="0"/>
              <a:t>的天線場行，模擬與量測也相當一致</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論文：</a:t>
            </a:r>
            <a:r>
              <a:rPr lang="en-US" altLang="zh-TW" dirty="0"/>
              <a:t>P19</a:t>
            </a:r>
            <a:r>
              <a:rPr lang="zh-TW" altLang="en-US" dirty="0"/>
              <a:t>，</a:t>
            </a:r>
            <a:r>
              <a:rPr lang="en-US" altLang="zh-TW" dirty="0"/>
              <a:t>P20)</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9</a:t>
            </a:fld>
            <a:endParaRPr lang="zh-TW" altLang="en-US"/>
          </a:p>
        </p:txBody>
      </p:sp>
    </p:spTree>
    <p:extLst>
      <p:ext uri="{BB962C8B-B14F-4D97-AF65-F5344CB8AC3E}">
        <p14:creationId xmlns:p14="http://schemas.microsoft.com/office/powerpoint/2010/main" val="383241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Mode_C</a:t>
            </a:r>
            <a:r>
              <a:rPr lang="zh-TW" altLang="en-US" dirty="0"/>
              <a:t>在</a:t>
            </a:r>
            <a:r>
              <a:rPr lang="en-US" altLang="zh-TW" dirty="0"/>
              <a:t>short2</a:t>
            </a:r>
            <a:r>
              <a:rPr lang="zh-TW" altLang="en-US" dirty="0"/>
              <a:t>、</a:t>
            </a:r>
            <a:r>
              <a:rPr lang="en-US" altLang="zh-TW" dirty="0"/>
              <a:t>short3</a:t>
            </a:r>
            <a:r>
              <a:rPr lang="zh-TW" altLang="en-US" dirty="0"/>
              <a:t>短路時 產生</a:t>
            </a:r>
            <a:r>
              <a:rPr lang="en-US" altLang="zh-TW" dirty="0"/>
              <a:t>2</a:t>
            </a:r>
            <a:r>
              <a:rPr lang="zh-TW" altLang="en-US" dirty="0"/>
              <a:t>個諧振點在</a:t>
            </a:r>
            <a:r>
              <a:rPr lang="en-US" altLang="zh-TW" dirty="0"/>
              <a:t>2.64G</a:t>
            </a:r>
            <a:r>
              <a:rPr lang="zh-TW" altLang="en-US" dirty="0"/>
              <a:t> </a:t>
            </a:r>
            <a:r>
              <a:rPr lang="en-US" altLang="zh-TW" dirty="0"/>
              <a:t>3.06G</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反射係數在</a:t>
            </a:r>
            <a:r>
              <a:rPr lang="en-US" altLang="zh-TW" dirty="0"/>
              <a:t>2.52-2.78</a:t>
            </a:r>
            <a:r>
              <a:rPr lang="zh-TW" altLang="en-US" dirty="0"/>
              <a:t>；</a:t>
            </a:r>
            <a:r>
              <a:rPr lang="en-US" altLang="zh-TW" dirty="0"/>
              <a:t>2.96-3.14</a:t>
            </a:r>
            <a:r>
              <a:rPr lang="zh-TW" altLang="en-US" dirty="0"/>
              <a:t>的模擬與量測相當一致</a:t>
            </a:r>
            <a:endParaRPr lang="en-US" altLang="zh-TW" dirty="0"/>
          </a:p>
          <a:p>
            <a:r>
              <a:rPr lang="zh-TW" altLang="en-US" dirty="0"/>
              <a:t>而在</a:t>
            </a:r>
            <a:r>
              <a:rPr lang="en-US" altLang="zh-TW" dirty="0"/>
              <a:t>2.64G</a:t>
            </a:r>
            <a:r>
              <a:rPr lang="zh-TW" altLang="en-US" dirty="0"/>
              <a:t> </a:t>
            </a:r>
            <a:r>
              <a:rPr lang="en-US" altLang="zh-TW" dirty="0"/>
              <a:t>3.06G</a:t>
            </a:r>
            <a:r>
              <a:rPr lang="zh-TW" altLang="en-US" dirty="0"/>
              <a:t>的天線場型，模擬與量測也相當吻合</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論文：</a:t>
            </a:r>
            <a:r>
              <a:rPr lang="en-US" altLang="zh-TW" dirty="0"/>
              <a:t>P21</a:t>
            </a:r>
            <a:r>
              <a:rPr lang="zh-TW" altLang="en-US" dirty="0"/>
              <a:t>，</a:t>
            </a:r>
            <a:r>
              <a:rPr lang="en-US" altLang="zh-TW" dirty="0"/>
              <a:t>P22)</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F4BDD486-6A66-47F8-88EE-6A5C929488EE}" type="slidenum">
              <a:rPr lang="zh-TW" altLang="en-US" smtClean="0"/>
              <a:t>10</a:t>
            </a:fld>
            <a:endParaRPr lang="zh-TW" altLang="en-US"/>
          </a:p>
        </p:txBody>
      </p:sp>
    </p:spTree>
    <p:extLst>
      <p:ext uri="{BB962C8B-B14F-4D97-AF65-F5344CB8AC3E}">
        <p14:creationId xmlns:p14="http://schemas.microsoft.com/office/powerpoint/2010/main" val="1841449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F5659D-6C1E-4232-A7AF-4431593FB732}"/>
              </a:ext>
            </a:extLst>
          </p:cNvPr>
          <p:cNvSpPr>
            <a:spLocks noGrp="1"/>
          </p:cNvSpPr>
          <p:nvPr>
            <p:ph type="ctrTitle"/>
          </p:nvPr>
        </p:nvSpPr>
        <p:spPr>
          <a:xfrm>
            <a:off x="1524000" y="1070112"/>
            <a:ext cx="9144000" cy="3186004"/>
          </a:xfrm>
        </p:spPr>
        <p:txBody>
          <a:bodyPr anchor="b">
            <a:normAutofit/>
          </a:bodyPr>
          <a:lstStyle>
            <a:lvl1pPr algn="ctr">
              <a:defRPr sz="5400">
                <a:latin typeface="+mn-lt"/>
              </a:defRPr>
            </a:lvl1pPr>
          </a:lstStyle>
          <a:p>
            <a:r>
              <a:rPr lang="zh-TW" altLang="en-US"/>
              <a:t>按一下以編輯母片標題樣式</a:t>
            </a:r>
            <a:endParaRPr lang="zh-TW" altLang="en-US" dirty="0"/>
          </a:p>
        </p:txBody>
      </p:sp>
      <p:sp>
        <p:nvSpPr>
          <p:cNvPr id="3" name="副標題 2">
            <a:extLst>
              <a:ext uri="{FF2B5EF4-FFF2-40B4-BE49-F238E27FC236}">
                <a16:creationId xmlns:a16="http://schemas.microsoft.com/office/drawing/2014/main" id="{FD65515E-A4FF-455F-8E61-FF83639265A6}"/>
              </a:ext>
            </a:extLst>
          </p:cNvPr>
          <p:cNvSpPr>
            <a:spLocks noGrp="1"/>
          </p:cNvSpPr>
          <p:nvPr>
            <p:ph type="subTitle" idx="1" hasCustomPrompt="1"/>
          </p:nvPr>
        </p:nvSpPr>
        <p:spPr>
          <a:xfrm>
            <a:off x="5410200" y="5204625"/>
            <a:ext cx="2743200" cy="907941"/>
          </a:xfrm>
          <a:prstGeom prst="rect">
            <a:avLst/>
          </a:prstGeom>
        </p:spPr>
        <p:txBody>
          <a:bodyPr/>
          <a:lstStyle>
            <a:lvl1pPr marL="0" indent="0" algn="l">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dirty="0"/>
              <a:t>NAME</a:t>
            </a:r>
            <a:endParaRPr lang="zh-TW" altLang="en-US" dirty="0"/>
          </a:p>
        </p:txBody>
      </p:sp>
      <p:sp>
        <p:nvSpPr>
          <p:cNvPr id="4" name="文字方塊 3">
            <a:extLst>
              <a:ext uri="{FF2B5EF4-FFF2-40B4-BE49-F238E27FC236}">
                <a16:creationId xmlns:a16="http://schemas.microsoft.com/office/drawing/2014/main" id="{22C85A02-FBCB-4064-9ECD-1367A789096B}"/>
              </a:ext>
            </a:extLst>
          </p:cNvPr>
          <p:cNvSpPr txBox="1"/>
          <p:nvPr/>
        </p:nvSpPr>
        <p:spPr>
          <a:xfrm>
            <a:off x="3567544" y="5204626"/>
            <a:ext cx="1842655" cy="907941"/>
          </a:xfrm>
          <a:prstGeom prst="rect">
            <a:avLst/>
          </a:prstGeom>
          <a:noFill/>
        </p:spPr>
        <p:txBody>
          <a:bodyPr wrap="square" rtlCol="0">
            <a:spAutoFit/>
          </a:bodyPr>
          <a:lstStyle/>
          <a:p>
            <a:pPr algn="dist">
              <a:spcBef>
                <a:spcPts val="600"/>
              </a:spcBef>
            </a:pPr>
            <a:r>
              <a:rPr lang="zh-TW" altLang="en-US" sz="2400" dirty="0">
                <a:latin typeface="+mn-lt"/>
                <a:ea typeface="+mn-ea"/>
              </a:rPr>
              <a:t>研究生：</a:t>
            </a:r>
            <a:endParaRPr lang="en-US" altLang="zh-TW" sz="2400" dirty="0">
              <a:latin typeface="+mn-lt"/>
              <a:ea typeface="+mn-ea"/>
            </a:endParaRPr>
          </a:p>
          <a:p>
            <a:pPr algn="dist">
              <a:spcBef>
                <a:spcPts val="600"/>
              </a:spcBef>
            </a:pPr>
            <a:r>
              <a:rPr lang="zh-TW" altLang="en-US" sz="2400" dirty="0">
                <a:latin typeface="+mn-lt"/>
                <a:ea typeface="+mn-ea"/>
              </a:rPr>
              <a:t>指導教授：</a:t>
            </a:r>
            <a:endParaRPr lang="en-US" altLang="zh-TW" sz="2400" dirty="0">
              <a:latin typeface="+mn-lt"/>
              <a:ea typeface="+mn-ea"/>
            </a:endParaRPr>
          </a:p>
        </p:txBody>
      </p:sp>
      <p:sp>
        <p:nvSpPr>
          <p:cNvPr id="5" name="日期版面配置區 4">
            <a:extLst>
              <a:ext uri="{FF2B5EF4-FFF2-40B4-BE49-F238E27FC236}">
                <a16:creationId xmlns:a16="http://schemas.microsoft.com/office/drawing/2014/main" id="{862C28E0-7151-40BD-A05C-6E5E4D9F2A7D}"/>
              </a:ext>
            </a:extLst>
          </p:cNvPr>
          <p:cNvSpPr>
            <a:spLocks noGrp="1"/>
          </p:cNvSpPr>
          <p:nvPr>
            <p:ph type="dt" sz="half" idx="10"/>
          </p:nvPr>
        </p:nvSpPr>
        <p:spPr/>
        <p:txBody>
          <a:bodyPr/>
          <a:lstStyle/>
          <a:p>
            <a:fld id="{76EF2C8D-EF54-43E6-8CC5-8AA011F825D7}" type="datetimeFigureOut">
              <a:rPr lang="zh-TW" altLang="en-US" smtClean="0"/>
              <a:t>2022/7/10</a:t>
            </a:fld>
            <a:endParaRPr lang="zh-TW" altLang="en-US"/>
          </a:p>
        </p:txBody>
      </p:sp>
      <p:sp>
        <p:nvSpPr>
          <p:cNvPr id="6" name="頁尾版面配置區 5">
            <a:extLst>
              <a:ext uri="{FF2B5EF4-FFF2-40B4-BE49-F238E27FC236}">
                <a16:creationId xmlns:a16="http://schemas.microsoft.com/office/drawing/2014/main" id="{7519D634-6BC6-4C9C-BA8B-31910BAFC092}"/>
              </a:ext>
            </a:extLst>
          </p:cNvPr>
          <p:cNvSpPr>
            <a:spLocks noGrp="1"/>
          </p:cNvSpPr>
          <p:nvPr>
            <p:ph type="ftr" sz="quarter" idx="11"/>
          </p:nvPr>
        </p:nvSpPr>
        <p:spPr/>
        <p:txBody>
          <a:bodyPr/>
          <a:lstStyle/>
          <a:p>
            <a:endParaRPr lang="zh-TW" altLang="en-US" dirty="0"/>
          </a:p>
        </p:txBody>
      </p:sp>
      <p:sp>
        <p:nvSpPr>
          <p:cNvPr id="7" name="投影片編號版面配置區 6">
            <a:extLst>
              <a:ext uri="{FF2B5EF4-FFF2-40B4-BE49-F238E27FC236}">
                <a16:creationId xmlns:a16="http://schemas.microsoft.com/office/drawing/2014/main" id="{FECB947F-00D0-4EAD-8C74-07F6498577F9}"/>
              </a:ext>
            </a:extLst>
          </p:cNvPr>
          <p:cNvSpPr>
            <a:spLocks noGrp="1"/>
          </p:cNvSpPr>
          <p:nvPr>
            <p:ph type="sldNum" sz="quarter" idx="12"/>
          </p:nvPr>
        </p:nvSpPr>
        <p:spPr/>
        <p:txBody>
          <a:bodyPr/>
          <a:lstStyle/>
          <a:p>
            <a:fld id="{6F2CBDEA-F1AA-4F7E-9702-BA4B8D9F36E6}" type="slidenum">
              <a:rPr lang="zh-TW" altLang="en-US" smtClean="0"/>
              <a:t>‹#›</a:t>
            </a:fld>
            <a:endParaRPr lang="zh-TW" altLang="en-US"/>
          </a:p>
        </p:txBody>
      </p:sp>
    </p:spTree>
    <p:extLst>
      <p:ext uri="{BB962C8B-B14F-4D97-AF65-F5344CB8AC3E}">
        <p14:creationId xmlns:p14="http://schemas.microsoft.com/office/powerpoint/2010/main" val="320686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副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2B1D3B-3B0D-495F-88E8-F0D1AF4C9259}"/>
              </a:ext>
            </a:extLst>
          </p:cNvPr>
          <p:cNvSpPr>
            <a:spLocks noGrp="1"/>
          </p:cNvSpPr>
          <p:nvPr>
            <p:ph type="title"/>
          </p:nvPr>
        </p:nvSpPr>
        <p:spPr>
          <a:xfrm>
            <a:off x="1404930" y="1182276"/>
            <a:ext cx="9382125" cy="3373099"/>
          </a:xfrm>
        </p:spPr>
        <p:txBody>
          <a:bodyPr anchor="b"/>
          <a:lstStyle>
            <a:lvl1pPr algn="l">
              <a:defRPr>
                <a:latin typeface="+mn-lt"/>
              </a:defRPr>
            </a:lvl1pPr>
          </a:lstStyle>
          <a:p>
            <a:r>
              <a:rPr lang="zh-TW" altLang="en-US"/>
              <a:t>按一下以編輯母片標題樣式</a:t>
            </a:r>
            <a:endParaRPr lang="zh-TW" altLang="en-US" dirty="0"/>
          </a:p>
        </p:txBody>
      </p:sp>
      <p:cxnSp>
        <p:nvCxnSpPr>
          <p:cNvPr id="4" name="直線接點 3">
            <a:extLst>
              <a:ext uri="{FF2B5EF4-FFF2-40B4-BE49-F238E27FC236}">
                <a16:creationId xmlns:a16="http://schemas.microsoft.com/office/drawing/2014/main" id="{AF81D4B4-E701-4395-A0A7-CFC328C0F574}"/>
              </a:ext>
            </a:extLst>
          </p:cNvPr>
          <p:cNvCxnSpPr>
            <a:cxnSpLocks/>
          </p:cNvCxnSpPr>
          <p:nvPr/>
        </p:nvCxnSpPr>
        <p:spPr>
          <a:xfrm>
            <a:off x="1321723" y="4763192"/>
            <a:ext cx="9720000" cy="0"/>
          </a:xfrm>
          <a:prstGeom prst="line">
            <a:avLst/>
          </a:prstGeom>
          <a:ln w="76200" cap="rnd"/>
        </p:spPr>
        <p:style>
          <a:lnRef idx="1">
            <a:schemeClr val="dk1"/>
          </a:lnRef>
          <a:fillRef idx="0">
            <a:schemeClr val="dk1"/>
          </a:fillRef>
          <a:effectRef idx="0">
            <a:schemeClr val="dk1"/>
          </a:effectRef>
          <a:fontRef idx="minor">
            <a:schemeClr val="tx1"/>
          </a:fontRef>
        </p:style>
      </p:cxnSp>
      <p:sp>
        <p:nvSpPr>
          <p:cNvPr id="5" name="內容版面配置區 4">
            <a:extLst>
              <a:ext uri="{FF2B5EF4-FFF2-40B4-BE49-F238E27FC236}">
                <a16:creationId xmlns:a16="http://schemas.microsoft.com/office/drawing/2014/main" id="{3D9A0C62-B747-4A2E-ADC9-DAB14F354DE0}"/>
              </a:ext>
            </a:extLst>
          </p:cNvPr>
          <p:cNvSpPr>
            <a:spLocks noGrp="1"/>
          </p:cNvSpPr>
          <p:nvPr>
            <p:ph sz="quarter" idx="10"/>
          </p:nvPr>
        </p:nvSpPr>
        <p:spPr>
          <a:xfrm>
            <a:off x="1404930" y="4971009"/>
            <a:ext cx="9382117" cy="832168"/>
          </a:xfrm>
          <a:prstGeom prst="rect">
            <a:avLst/>
          </a:prstGeom>
        </p:spPr>
        <p:txBody>
          <a:bodyPr/>
          <a:lstStyle>
            <a:lvl1pPr>
              <a:defRPr>
                <a:latin typeface="+mn-lt"/>
              </a:defRPr>
            </a:lvl1pPr>
          </a:lstStyle>
          <a:p>
            <a:pPr lvl="0"/>
            <a:r>
              <a:rPr lang="zh-TW" altLang="en-US"/>
              <a:t>編輯母片文字樣式</a:t>
            </a:r>
          </a:p>
        </p:txBody>
      </p:sp>
      <p:sp>
        <p:nvSpPr>
          <p:cNvPr id="3" name="日期版面配置區 2">
            <a:extLst>
              <a:ext uri="{FF2B5EF4-FFF2-40B4-BE49-F238E27FC236}">
                <a16:creationId xmlns:a16="http://schemas.microsoft.com/office/drawing/2014/main" id="{51F768CC-3BDD-46BC-B9DE-7159079366AA}"/>
              </a:ext>
            </a:extLst>
          </p:cNvPr>
          <p:cNvSpPr>
            <a:spLocks noGrp="1"/>
          </p:cNvSpPr>
          <p:nvPr>
            <p:ph type="dt" sz="half" idx="11"/>
          </p:nvPr>
        </p:nvSpPr>
        <p:spPr/>
        <p:txBody>
          <a:bodyPr/>
          <a:lstStyle/>
          <a:p>
            <a:fld id="{76EF2C8D-EF54-43E6-8CC5-8AA011F825D7}" type="datetimeFigureOut">
              <a:rPr lang="zh-TW" altLang="en-US" smtClean="0"/>
              <a:t>2022/7/10</a:t>
            </a:fld>
            <a:endParaRPr lang="zh-TW" altLang="en-US"/>
          </a:p>
        </p:txBody>
      </p:sp>
      <p:sp>
        <p:nvSpPr>
          <p:cNvPr id="6" name="頁尾版面配置區 5">
            <a:extLst>
              <a:ext uri="{FF2B5EF4-FFF2-40B4-BE49-F238E27FC236}">
                <a16:creationId xmlns:a16="http://schemas.microsoft.com/office/drawing/2014/main" id="{548635B7-9747-4CEB-B15C-946A7872703B}"/>
              </a:ext>
            </a:extLst>
          </p:cNvPr>
          <p:cNvSpPr>
            <a:spLocks noGrp="1"/>
          </p:cNvSpPr>
          <p:nvPr>
            <p:ph type="ftr" sz="quarter" idx="12"/>
          </p:nvPr>
        </p:nvSpPr>
        <p:spPr/>
        <p:txBody>
          <a:bodyPr/>
          <a:lstStyle/>
          <a:p>
            <a:endParaRPr lang="zh-TW" altLang="en-US"/>
          </a:p>
        </p:txBody>
      </p:sp>
      <p:sp>
        <p:nvSpPr>
          <p:cNvPr id="7" name="投影片編號版面配置區 6">
            <a:extLst>
              <a:ext uri="{FF2B5EF4-FFF2-40B4-BE49-F238E27FC236}">
                <a16:creationId xmlns:a16="http://schemas.microsoft.com/office/drawing/2014/main" id="{3DBF0388-9783-42CF-8254-C10F95C9F00A}"/>
              </a:ext>
            </a:extLst>
          </p:cNvPr>
          <p:cNvSpPr>
            <a:spLocks noGrp="1"/>
          </p:cNvSpPr>
          <p:nvPr>
            <p:ph type="sldNum" sz="quarter" idx="13"/>
          </p:nvPr>
        </p:nvSpPr>
        <p:spPr/>
        <p:txBody>
          <a:bodyPr/>
          <a:lstStyle/>
          <a:p>
            <a:fld id="{6F2CBDEA-F1AA-4F7E-9702-BA4B8D9F36E6}" type="slidenum">
              <a:rPr lang="zh-TW" altLang="en-US" smtClean="0"/>
              <a:t>‹#›</a:t>
            </a:fld>
            <a:endParaRPr lang="zh-TW" altLang="en-US"/>
          </a:p>
        </p:txBody>
      </p:sp>
    </p:spTree>
    <p:extLst>
      <p:ext uri="{BB962C8B-B14F-4D97-AF65-F5344CB8AC3E}">
        <p14:creationId xmlns:p14="http://schemas.microsoft.com/office/powerpoint/2010/main" val="291922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標題及內文">
    <p:spTree>
      <p:nvGrpSpPr>
        <p:cNvPr id="1" name=""/>
        <p:cNvGrpSpPr/>
        <p:nvPr/>
      </p:nvGrpSpPr>
      <p:grpSpPr>
        <a:xfrm>
          <a:off x="0" y="0"/>
          <a:ext cx="0" cy="0"/>
          <a:chOff x="0" y="0"/>
          <a:chExt cx="0" cy="0"/>
        </a:xfrm>
      </p:grpSpPr>
      <p:cxnSp>
        <p:nvCxnSpPr>
          <p:cNvPr id="6" name="直線接點 5">
            <a:extLst>
              <a:ext uri="{FF2B5EF4-FFF2-40B4-BE49-F238E27FC236}">
                <a16:creationId xmlns:a16="http://schemas.microsoft.com/office/drawing/2014/main" id="{6DAA8B7A-89C9-41F8-84FD-D8D023811270}"/>
              </a:ext>
            </a:extLst>
          </p:cNvPr>
          <p:cNvCxnSpPr/>
          <p:nvPr/>
        </p:nvCxnSpPr>
        <p:spPr>
          <a:xfrm>
            <a:off x="22420" y="1113905"/>
            <a:ext cx="121058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718D8D90-BF66-4309-8285-742F8C94860C}"/>
              </a:ext>
            </a:extLst>
          </p:cNvPr>
          <p:cNvCxnSpPr/>
          <p:nvPr/>
        </p:nvCxnSpPr>
        <p:spPr>
          <a:xfrm>
            <a:off x="0" y="6129251"/>
            <a:ext cx="121058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標題版面配置區 11">
            <a:extLst>
              <a:ext uri="{FF2B5EF4-FFF2-40B4-BE49-F238E27FC236}">
                <a16:creationId xmlns:a16="http://schemas.microsoft.com/office/drawing/2014/main" id="{A4C6E172-EA2D-4600-98A8-4BF7AAEFEC8C}"/>
              </a:ext>
            </a:extLst>
          </p:cNvPr>
          <p:cNvSpPr>
            <a:spLocks noGrp="1"/>
          </p:cNvSpPr>
          <p:nvPr>
            <p:ph type="title"/>
          </p:nvPr>
        </p:nvSpPr>
        <p:spPr>
          <a:xfrm>
            <a:off x="838200" y="65967"/>
            <a:ext cx="10515600" cy="981438"/>
          </a:xfrm>
          <a:prstGeom prst="rect">
            <a:avLst/>
          </a:prstGeom>
        </p:spPr>
        <p:txBody>
          <a:bodyPr vert="horz" lIns="91440" tIns="45720" rIns="91440" bIns="45720" rtlCol="0" anchor="ctr">
            <a:normAutofit/>
          </a:bodyPr>
          <a:lstStyle>
            <a:lvl1pPr>
              <a:defRPr>
                <a:latin typeface="+mn-lt"/>
              </a:defRPr>
            </a:lvl1pPr>
          </a:lstStyle>
          <a:p>
            <a:r>
              <a:rPr lang="zh-TW" altLang="en-US"/>
              <a:t>按一下以編輯母片標題樣式</a:t>
            </a:r>
            <a:endParaRPr lang="zh-TW" altLang="en-US" dirty="0"/>
          </a:p>
        </p:txBody>
      </p:sp>
      <p:sp>
        <p:nvSpPr>
          <p:cNvPr id="12" name="內容版面配置區 10">
            <a:extLst>
              <a:ext uri="{FF2B5EF4-FFF2-40B4-BE49-F238E27FC236}">
                <a16:creationId xmlns:a16="http://schemas.microsoft.com/office/drawing/2014/main" id="{3080ACC0-2806-4F28-B5C1-27A2D4C7C3F5}"/>
              </a:ext>
            </a:extLst>
          </p:cNvPr>
          <p:cNvSpPr>
            <a:spLocks noGrp="1"/>
          </p:cNvSpPr>
          <p:nvPr>
            <p:ph sz="quarter" idx="10"/>
          </p:nvPr>
        </p:nvSpPr>
        <p:spPr>
          <a:xfrm>
            <a:off x="838200" y="1346200"/>
            <a:ext cx="10515600" cy="43307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日期版面配置區 4">
            <a:extLst>
              <a:ext uri="{FF2B5EF4-FFF2-40B4-BE49-F238E27FC236}">
                <a16:creationId xmlns:a16="http://schemas.microsoft.com/office/drawing/2014/main" id="{E5A04569-B14F-439D-81D7-97D60F7733C5}"/>
              </a:ext>
            </a:extLst>
          </p:cNvPr>
          <p:cNvSpPr>
            <a:spLocks noGrp="1"/>
          </p:cNvSpPr>
          <p:nvPr>
            <p:ph type="dt" sz="half" idx="11"/>
          </p:nvPr>
        </p:nvSpPr>
        <p:spPr/>
        <p:txBody>
          <a:bodyPr/>
          <a:lstStyle/>
          <a:p>
            <a:fld id="{60E05F40-C8CA-4A39-A095-273082E40526}" type="datetime1">
              <a:rPr lang="zh-TW" altLang="en-US" smtClean="0"/>
              <a:t>2022/7/10</a:t>
            </a:fld>
            <a:endParaRPr lang="zh-TW" altLang="en-US"/>
          </a:p>
        </p:txBody>
      </p:sp>
      <p:sp>
        <p:nvSpPr>
          <p:cNvPr id="9" name="頁尾版面配置區 8">
            <a:extLst>
              <a:ext uri="{FF2B5EF4-FFF2-40B4-BE49-F238E27FC236}">
                <a16:creationId xmlns:a16="http://schemas.microsoft.com/office/drawing/2014/main" id="{288791BF-2460-449B-A3AA-1917BD25A9C5}"/>
              </a:ext>
            </a:extLst>
          </p:cNvPr>
          <p:cNvSpPr>
            <a:spLocks noGrp="1"/>
          </p:cNvSpPr>
          <p:nvPr>
            <p:ph type="ftr" sz="quarter" idx="12"/>
          </p:nvPr>
        </p:nvSpPr>
        <p:spPr/>
        <p:txBody>
          <a:bodyPr/>
          <a:lstStyle/>
          <a:p>
            <a:endParaRPr lang="zh-TW" altLang="en-US"/>
          </a:p>
        </p:txBody>
      </p:sp>
      <p:sp>
        <p:nvSpPr>
          <p:cNvPr id="10" name="投影片編號版面配置區 9">
            <a:extLst>
              <a:ext uri="{FF2B5EF4-FFF2-40B4-BE49-F238E27FC236}">
                <a16:creationId xmlns:a16="http://schemas.microsoft.com/office/drawing/2014/main" id="{1D0CC642-DE8C-4AB1-BDF9-C34A60FDEC3E}"/>
              </a:ext>
            </a:extLst>
          </p:cNvPr>
          <p:cNvSpPr>
            <a:spLocks noGrp="1"/>
          </p:cNvSpPr>
          <p:nvPr>
            <p:ph type="sldNum" sz="quarter" idx="13"/>
          </p:nvPr>
        </p:nvSpPr>
        <p:spPr/>
        <p:txBody>
          <a:bodyPr/>
          <a:lstStyle/>
          <a:p>
            <a:fld id="{E30A4B70-4C30-4F3C-8D12-57A1CF08E62E}" type="slidenum">
              <a:rPr lang="zh-TW" altLang="en-US" smtClean="0"/>
              <a:t>‹#›</a:t>
            </a:fld>
            <a:endParaRPr lang="zh-TW" altLang="en-US"/>
          </a:p>
        </p:txBody>
      </p:sp>
    </p:spTree>
    <p:extLst>
      <p:ext uri="{BB962C8B-B14F-4D97-AF65-F5344CB8AC3E}">
        <p14:creationId xmlns:p14="http://schemas.microsoft.com/office/powerpoint/2010/main" val="155744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內文">
    <p:spTree>
      <p:nvGrpSpPr>
        <p:cNvPr id="1" name=""/>
        <p:cNvGrpSpPr/>
        <p:nvPr/>
      </p:nvGrpSpPr>
      <p:grpSpPr>
        <a:xfrm>
          <a:off x="0" y="0"/>
          <a:ext cx="0" cy="0"/>
          <a:chOff x="0" y="0"/>
          <a:chExt cx="0" cy="0"/>
        </a:xfrm>
      </p:grpSpPr>
      <p:sp>
        <p:nvSpPr>
          <p:cNvPr id="3" name="標題版面配置區 11">
            <a:extLst>
              <a:ext uri="{FF2B5EF4-FFF2-40B4-BE49-F238E27FC236}">
                <a16:creationId xmlns:a16="http://schemas.microsoft.com/office/drawing/2014/main" id="{D957FA03-A387-4033-858B-F3768DE50897}"/>
              </a:ext>
            </a:extLst>
          </p:cNvPr>
          <p:cNvSpPr>
            <a:spLocks noGrp="1"/>
          </p:cNvSpPr>
          <p:nvPr>
            <p:ph type="title"/>
          </p:nvPr>
        </p:nvSpPr>
        <p:spPr>
          <a:xfrm>
            <a:off x="838200" y="65967"/>
            <a:ext cx="10515600" cy="981438"/>
          </a:xfrm>
          <a:prstGeom prst="rect">
            <a:avLst/>
          </a:prstGeom>
        </p:spPr>
        <p:txBody>
          <a:bodyPr vert="horz" lIns="91440" tIns="45720" rIns="91440" bIns="45720" rtlCol="0" anchor="ctr">
            <a:normAutofit/>
          </a:bodyPr>
          <a:lstStyle>
            <a:lvl1pPr>
              <a:defRPr>
                <a:latin typeface="+mn-lt"/>
              </a:defRPr>
            </a:lvl1pPr>
          </a:lstStyle>
          <a:p>
            <a:r>
              <a:rPr lang="zh-TW" altLang="en-US"/>
              <a:t>按一下以編輯母片標題樣式</a:t>
            </a:r>
            <a:endParaRPr lang="zh-TW" altLang="en-US" dirty="0"/>
          </a:p>
        </p:txBody>
      </p:sp>
      <p:sp>
        <p:nvSpPr>
          <p:cNvPr id="2" name="日期版面配置區 1">
            <a:extLst>
              <a:ext uri="{FF2B5EF4-FFF2-40B4-BE49-F238E27FC236}">
                <a16:creationId xmlns:a16="http://schemas.microsoft.com/office/drawing/2014/main" id="{65BC3795-A646-4508-8F34-0FC4D1DA3C84}"/>
              </a:ext>
            </a:extLst>
          </p:cNvPr>
          <p:cNvSpPr>
            <a:spLocks noGrp="1"/>
          </p:cNvSpPr>
          <p:nvPr>
            <p:ph type="dt" sz="half" idx="10"/>
          </p:nvPr>
        </p:nvSpPr>
        <p:spPr/>
        <p:txBody>
          <a:bodyPr/>
          <a:lstStyle/>
          <a:p>
            <a:fld id="{EB6FCA17-EE52-4559-963C-837EF0F9E698}" type="datetime1">
              <a:rPr lang="zh-TW" altLang="en-US" smtClean="0"/>
              <a:t>2022/7/10</a:t>
            </a:fld>
            <a:endParaRPr lang="zh-TW" altLang="en-US"/>
          </a:p>
        </p:txBody>
      </p:sp>
      <p:sp>
        <p:nvSpPr>
          <p:cNvPr id="4" name="頁尾版面配置區 3">
            <a:extLst>
              <a:ext uri="{FF2B5EF4-FFF2-40B4-BE49-F238E27FC236}">
                <a16:creationId xmlns:a16="http://schemas.microsoft.com/office/drawing/2014/main" id="{48BC803D-3D2D-47B2-BEAB-A817E13B3D9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D02AF46-7AED-46F6-ABBC-56DDDDD6E4F0}"/>
              </a:ext>
            </a:extLst>
          </p:cNvPr>
          <p:cNvSpPr>
            <a:spLocks noGrp="1"/>
          </p:cNvSpPr>
          <p:nvPr>
            <p:ph type="sldNum" sz="quarter" idx="12"/>
          </p:nvPr>
        </p:nvSpPr>
        <p:spPr/>
        <p:txBody>
          <a:bodyPr/>
          <a:lstStyle/>
          <a:p>
            <a:fld id="{E30A4B70-4C30-4F3C-8D12-57A1CF08E62E}" type="slidenum">
              <a:rPr lang="zh-TW" altLang="en-US" smtClean="0"/>
              <a:t>‹#›</a:t>
            </a:fld>
            <a:endParaRPr lang="zh-TW" altLang="en-US"/>
          </a:p>
        </p:txBody>
      </p:sp>
    </p:spTree>
    <p:extLst>
      <p:ext uri="{BB962C8B-B14F-4D97-AF65-F5344CB8AC3E}">
        <p14:creationId xmlns:p14="http://schemas.microsoft.com/office/powerpoint/2010/main" val="2831136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5876293-C69B-4F6E-B78C-0A277433CD7E}"/>
              </a:ext>
            </a:extLst>
          </p:cNvPr>
          <p:cNvSpPr>
            <a:spLocks noGrp="1"/>
          </p:cNvSpPr>
          <p:nvPr>
            <p:ph type="dt" sz="half" idx="10"/>
          </p:nvPr>
        </p:nvSpPr>
        <p:spPr/>
        <p:txBody>
          <a:bodyPr/>
          <a:lstStyle/>
          <a:p>
            <a:fld id="{7C3A6521-65B2-4CE0-A062-EAADD79719C7}" type="datetime1">
              <a:rPr lang="zh-TW" altLang="en-US" smtClean="0"/>
              <a:t>2022/7/10</a:t>
            </a:fld>
            <a:endParaRPr lang="zh-TW" altLang="en-US"/>
          </a:p>
        </p:txBody>
      </p:sp>
      <p:sp>
        <p:nvSpPr>
          <p:cNvPr id="3" name="頁尾版面配置區 2">
            <a:extLst>
              <a:ext uri="{FF2B5EF4-FFF2-40B4-BE49-F238E27FC236}">
                <a16:creationId xmlns:a16="http://schemas.microsoft.com/office/drawing/2014/main" id="{EB9AA39B-4300-4292-94FB-42B90B584A8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0C86FA5-EA6A-4DD7-91C1-EAD83A7382F1}"/>
              </a:ext>
            </a:extLst>
          </p:cNvPr>
          <p:cNvSpPr>
            <a:spLocks noGrp="1"/>
          </p:cNvSpPr>
          <p:nvPr>
            <p:ph type="sldNum" sz="quarter" idx="12"/>
          </p:nvPr>
        </p:nvSpPr>
        <p:spPr/>
        <p:txBody>
          <a:bodyPr/>
          <a:lstStyle/>
          <a:p>
            <a:fld id="{E30A4B70-4C30-4F3C-8D12-57A1CF08E62E}" type="slidenum">
              <a:rPr lang="zh-TW" altLang="en-US" smtClean="0"/>
              <a:t>‹#›</a:t>
            </a:fld>
            <a:endParaRPr lang="zh-TW" altLang="en-US"/>
          </a:p>
        </p:txBody>
      </p:sp>
    </p:spTree>
    <p:extLst>
      <p:ext uri="{BB962C8B-B14F-4D97-AF65-F5344CB8AC3E}">
        <p14:creationId xmlns:p14="http://schemas.microsoft.com/office/powerpoint/2010/main" val="17774603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00EC3069-D20A-4496-B26F-5EB4FD792887}"/>
              </a:ext>
            </a:extLst>
          </p:cNvPr>
          <p:cNvSpPr txBox="1">
            <a:spLocks noChangeArrowheads="1"/>
          </p:cNvSpPr>
          <p:nvPr/>
        </p:nvSpPr>
        <p:spPr bwMode="auto">
          <a:xfrm>
            <a:off x="1632661" y="6606877"/>
            <a:ext cx="10506075" cy="220581"/>
          </a:xfrm>
          <a:prstGeom prst="rect">
            <a:avLst/>
          </a:prstGeom>
          <a:noFill/>
          <a:ln>
            <a:noFill/>
          </a:ln>
          <a:effectLst/>
        </p:spPr>
        <p:txBody>
          <a:bodyPr vert="horz" wrap="square" lIns="0" tIns="-12696" rIns="0" bIns="-12696" numCol="1" anchor="ctr" anchorCtr="0" compatLnSpc="1">
            <a:prstTxWarp prst="textNoShape">
              <a:avLst/>
            </a:prstTxWarp>
            <a:spAutoFit/>
          </a:bodyPr>
          <a:lstStyle>
            <a:defPPr>
              <a:defRPr lang="zh-TW"/>
            </a:defPPr>
            <a:lvl1pPr marL="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fontAlgn="base" hangingPunct="0">
              <a:spcBef>
                <a:spcPct val="0"/>
              </a:spcBef>
              <a:spcAft>
                <a:spcPct val="0"/>
              </a:spcAft>
            </a:pPr>
            <a:r>
              <a:rPr lang="en-US" altLang="zh-TW" sz="1600" b="0" i="1" dirty="0">
                <a:solidFill>
                  <a:schemeClr val="tx1"/>
                </a:solidFill>
                <a:latin typeface="+mj-lt"/>
                <a:ea typeface="inherit"/>
                <a:cs typeface="Times New Roman" panose="02020603050405020304" pitchFamily="18" charset="0"/>
              </a:rPr>
              <a:t>Innovation Wireless Communication and Electromagnetic</a:t>
            </a:r>
            <a:r>
              <a:rPr lang="zh-TW" altLang="en-US" sz="1600" b="0" i="1" dirty="0">
                <a:solidFill>
                  <a:schemeClr val="tx1"/>
                </a:solidFill>
                <a:latin typeface="+mj-lt"/>
                <a:ea typeface="inherit"/>
                <a:cs typeface="Times New Roman" panose="02020603050405020304" pitchFamily="18" charset="0"/>
              </a:rPr>
              <a:t> </a:t>
            </a:r>
            <a:r>
              <a:rPr lang="en-US" altLang="zh-TW" sz="1600" b="0" i="1" dirty="0">
                <a:solidFill>
                  <a:schemeClr val="tx1"/>
                </a:solidFill>
                <a:latin typeface="+mj-lt"/>
                <a:ea typeface="inherit"/>
                <a:cs typeface="Times New Roman" panose="02020603050405020304" pitchFamily="18" charset="0"/>
              </a:rPr>
              <a:t>Applications Laboratory</a:t>
            </a:r>
          </a:p>
        </p:txBody>
      </p:sp>
      <p:sp>
        <p:nvSpPr>
          <p:cNvPr id="1282" name="標題版面配置區 1">
            <a:extLst>
              <a:ext uri="{FF2B5EF4-FFF2-40B4-BE49-F238E27FC236}">
                <a16:creationId xmlns:a16="http://schemas.microsoft.com/office/drawing/2014/main" id="{CB87F163-2EC0-4D23-B4D7-6B077387D8E2}"/>
              </a:ext>
            </a:extLst>
          </p:cNvPr>
          <p:cNvSpPr>
            <a:spLocks noGrp="1"/>
          </p:cNvSpPr>
          <p:nvPr>
            <p:ph type="title"/>
          </p:nvPr>
        </p:nvSpPr>
        <p:spPr>
          <a:xfrm>
            <a:off x="1404930" y="1182276"/>
            <a:ext cx="9382125" cy="3132029"/>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7" name="內容版面配置區 3">
            <a:extLst>
              <a:ext uri="{FF2B5EF4-FFF2-40B4-BE49-F238E27FC236}">
                <a16:creationId xmlns:a16="http://schemas.microsoft.com/office/drawing/2014/main" id="{FEC50B67-E96B-4235-8A8F-0F25EB303C1D}"/>
              </a:ext>
            </a:extLst>
          </p:cNvPr>
          <p:cNvSpPr txBox="1">
            <a:spLocks/>
          </p:cNvSpPr>
          <p:nvPr/>
        </p:nvSpPr>
        <p:spPr>
          <a:xfrm>
            <a:off x="2351838" y="4380807"/>
            <a:ext cx="3582987" cy="9810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a:p>
          <a:p>
            <a:endParaRPr lang="zh-TW" altLang="en-US" dirty="0"/>
          </a:p>
        </p:txBody>
      </p:sp>
      <p:sp>
        <p:nvSpPr>
          <p:cNvPr id="2" name="日期版面配置區 1">
            <a:extLst>
              <a:ext uri="{FF2B5EF4-FFF2-40B4-BE49-F238E27FC236}">
                <a16:creationId xmlns:a16="http://schemas.microsoft.com/office/drawing/2014/main" id="{152B5703-2F35-4C08-84AB-286DED2F1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2C8D-EF54-43E6-8CC5-8AA011F825D7}" type="datetimeFigureOut">
              <a:rPr lang="zh-TW" altLang="en-US" smtClean="0"/>
              <a:t>2022/7/10</a:t>
            </a:fld>
            <a:endParaRPr lang="zh-TW" altLang="en-US"/>
          </a:p>
        </p:txBody>
      </p:sp>
      <p:sp>
        <p:nvSpPr>
          <p:cNvPr id="3" name="頁尾版面配置區 2">
            <a:extLst>
              <a:ext uri="{FF2B5EF4-FFF2-40B4-BE49-F238E27FC236}">
                <a16:creationId xmlns:a16="http://schemas.microsoft.com/office/drawing/2014/main" id="{04F68297-441F-4808-93E4-D4A9BF2D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4" name="投影片編號版面配置區 3">
            <a:extLst>
              <a:ext uri="{FF2B5EF4-FFF2-40B4-BE49-F238E27FC236}">
                <a16:creationId xmlns:a16="http://schemas.microsoft.com/office/drawing/2014/main" id="{342AB5E9-C0EA-494F-9EE0-72071F3816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2CBDEA-F1AA-4F7E-9702-BA4B8D9F36E6}" type="slidenum">
              <a:rPr lang="zh-TW" altLang="en-US" smtClean="0"/>
              <a:t>‹#›</a:t>
            </a:fld>
            <a:endParaRPr lang="zh-TW" altLang="en-US"/>
          </a:p>
        </p:txBody>
      </p:sp>
    </p:spTree>
    <p:extLst>
      <p:ext uri="{BB962C8B-B14F-4D97-AF65-F5344CB8AC3E}">
        <p14:creationId xmlns:p14="http://schemas.microsoft.com/office/powerpoint/2010/main" val="100677373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914400" rtl="0" eaLnBrk="1" latinLnBrk="0" hangingPunct="1">
        <a:lnSpc>
          <a:spcPct val="90000"/>
        </a:lnSpc>
        <a:spcBef>
          <a:spcPct val="0"/>
        </a:spcBef>
        <a:buNone/>
        <a:defRPr sz="5400" i="0" kern="1200" baseline="0">
          <a:solidFill>
            <a:schemeClr val="tx1"/>
          </a:solidFill>
          <a:latin typeface="Arial" panose="020B0604020202020204" pitchFamily="34" charset="0"/>
          <a:ea typeface="標楷體" panose="03000509000000000000" pitchFamily="65" charset="-120"/>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400" kern="1200" baseline="0">
          <a:solidFill>
            <a:schemeClr val="tx1"/>
          </a:solidFill>
          <a:latin typeface="Arial" panose="020B0604020202020204" pitchFamily="34" charset="0"/>
          <a:ea typeface="標楷體" panose="03000509000000000000" pitchFamily="65"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9BA9C68B-5081-4C14-A74E-182305B1308A}"/>
              </a:ext>
            </a:extLst>
          </p:cNvPr>
          <p:cNvSpPr txBox="1">
            <a:spLocks noChangeArrowheads="1"/>
          </p:cNvSpPr>
          <p:nvPr/>
        </p:nvSpPr>
        <p:spPr bwMode="auto">
          <a:xfrm>
            <a:off x="842962" y="6374488"/>
            <a:ext cx="10506075" cy="282137"/>
          </a:xfrm>
          <a:prstGeom prst="rect">
            <a:avLst/>
          </a:prstGeom>
          <a:noFill/>
          <a:ln>
            <a:noFill/>
          </a:ln>
          <a:effectLst/>
        </p:spPr>
        <p:txBody>
          <a:bodyPr vert="horz" wrap="square" lIns="0" tIns="-12696" rIns="0" bIns="-12696" numCol="1" anchor="ctr" anchorCtr="0" compatLnSpc="1">
            <a:prstTxWarp prst="textNoShape">
              <a:avLst/>
            </a:prstTxWarp>
            <a:spAutoFit/>
          </a:bodyPr>
          <a:lstStyle>
            <a:defPPr>
              <a:defRPr lang="zh-TW"/>
            </a:defPPr>
            <a:lvl1pPr marL="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altLang="zh-TW" sz="2000" i="1" dirty="0">
                <a:solidFill>
                  <a:schemeClr val="tx1"/>
                </a:solidFill>
                <a:latin typeface="+mn-lt"/>
                <a:ea typeface="inherit"/>
                <a:cs typeface="Times New Roman" panose="02020603050405020304" pitchFamily="18" charset="0"/>
              </a:rPr>
              <a:t>Innovation Wireless Communication and Electromagnetic</a:t>
            </a:r>
            <a:r>
              <a:rPr lang="zh-TW" altLang="en-US" sz="2000" i="1" dirty="0">
                <a:solidFill>
                  <a:schemeClr val="tx1"/>
                </a:solidFill>
                <a:latin typeface="+mn-lt"/>
                <a:ea typeface="inherit"/>
                <a:cs typeface="Times New Roman" panose="02020603050405020304" pitchFamily="18" charset="0"/>
              </a:rPr>
              <a:t> </a:t>
            </a:r>
            <a:r>
              <a:rPr lang="en-US" altLang="zh-TW" sz="2000" i="1" dirty="0">
                <a:solidFill>
                  <a:schemeClr val="tx1"/>
                </a:solidFill>
                <a:latin typeface="+mn-lt"/>
                <a:ea typeface="inherit"/>
                <a:cs typeface="Times New Roman" panose="02020603050405020304" pitchFamily="18" charset="0"/>
              </a:rPr>
              <a:t>Applications Laboratory</a:t>
            </a:r>
          </a:p>
        </p:txBody>
      </p:sp>
      <p:cxnSp>
        <p:nvCxnSpPr>
          <p:cNvPr id="4" name="直線接點 3">
            <a:extLst>
              <a:ext uri="{FF2B5EF4-FFF2-40B4-BE49-F238E27FC236}">
                <a16:creationId xmlns:a16="http://schemas.microsoft.com/office/drawing/2014/main" id="{720CB4BA-0E37-42C3-8A09-A553D82F2BCB}"/>
              </a:ext>
            </a:extLst>
          </p:cNvPr>
          <p:cNvCxnSpPr/>
          <p:nvPr/>
        </p:nvCxnSpPr>
        <p:spPr>
          <a:xfrm>
            <a:off x="22420" y="1113905"/>
            <a:ext cx="121058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4" name="直線接點 1283">
            <a:extLst>
              <a:ext uri="{FF2B5EF4-FFF2-40B4-BE49-F238E27FC236}">
                <a16:creationId xmlns:a16="http://schemas.microsoft.com/office/drawing/2014/main" id="{772C1B38-7706-42B8-8108-9ECA247C3E56}"/>
              </a:ext>
            </a:extLst>
          </p:cNvPr>
          <p:cNvCxnSpPr/>
          <p:nvPr/>
        </p:nvCxnSpPr>
        <p:spPr>
          <a:xfrm>
            <a:off x="0" y="6129251"/>
            <a:ext cx="121058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標題版面配置區 11">
            <a:extLst>
              <a:ext uri="{FF2B5EF4-FFF2-40B4-BE49-F238E27FC236}">
                <a16:creationId xmlns:a16="http://schemas.microsoft.com/office/drawing/2014/main" id="{1D206C47-9D42-4571-8401-1CA6A010992B}"/>
              </a:ext>
            </a:extLst>
          </p:cNvPr>
          <p:cNvSpPr>
            <a:spLocks noGrp="1"/>
          </p:cNvSpPr>
          <p:nvPr>
            <p:ph type="title"/>
          </p:nvPr>
        </p:nvSpPr>
        <p:spPr>
          <a:xfrm>
            <a:off x="838200" y="65967"/>
            <a:ext cx="10515600" cy="981438"/>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13" name="文字版面配置區 12">
            <a:extLst>
              <a:ext uri="{FF2B5EF4-FFF2-40B4-BE49-F238E27FC236}">
                <a16:creationId xmlns:a16="http://schemas.microsoft.com/office/drawing/2014/main" id="{5A427EC9-4C7F-46DA-8F26-5D66F56C6D29}"/>
              </a:ext>
            </a:extLst>
          </p:cNvPr>
          <p:cNvSpPr>
            <a:spLocks noGrp="1"/>
          </p:cNvSpPr>
          <p:nvPr>
            <p:ph type="body" idx="1"/>
          </p:nvPr>
        </p:nvSpPr>
        <p:spPr>
          <a:xfrm>
            <a:off x="838200" y="1341507"/>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日期版面配置區 1">
            <a:extLst>
              <a:ext uri="{FF2B5EF4-FFF2-40B4-BE49-F238E27FC236}">
                <a16:creationId xmlns:a16="http://schemas.microsoft.com/office/drawing/2014/main" id="{E009C5D6-4EB2-4DB5-9A11-545F9111DA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05F40-C8CA-4A39-A095-273082E40526}" type="datetime1">
              <a:rPr lang="zh-TW" altLang="en-US" smtClean="0"/>
              <a:t>2022/7/10</a:t>
            </a:fld>
            <a:endParaRPr lang="zh-TW" altLang="en-US"/>
          </a:p>
        </p:txBody>
      </p:sp>
      <p:sp>
        <p:nvSpPr>
          <p:cNvPr id="3" name="頁尾版面配置區 2">
            <a:extLst>
              <a:ext uri="{FF2B5EF4-FFF2-40B4-BE49-F238E27FC236}">
                <a16:creationId xmlns:a16="http://schemas.microsoft.com/office/drawing/2014/main" id="{5401F19A-DB38-4ED8-AEF9-A1C100278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5" name="投影片編號版面配置區 4">
            <a:extLst>
              <a:ext uri="{FF2B5EF4-FFF2-40B4-BE49-F238E27FC236}">
                <a16:creationId xmlns:a16="http://schemas.microsoft.com/office/drawing/2014/main" id="{0CB64F13-A6FB-46B9-B771-6A621866A7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A4B70-4C30-4F3C-8D12-57A1CF08E62E}" type="slidenum">
              <a:rPr lang="zh-TW" altLang="en-US" smtClean="0"/>
              <a:t>‹#›</a:t>
            </a:fld>
            <a:endParaRPr lang="zh-TW" altLang="en-US"/>
          </a:p>
        </p:txBody>
      </p:sp>
    </p:spTree>
    <p:extLst>
      <p:ext uri="{BB962C8B-B14F-4D97-AF65-F5344CB8AC3E}">
        <p14:creationId xmlns:p14="http://schemas.microsoft.com/office/powerpoint/2010/main" val="23100744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hf hdr="0" ftr="0" dt="0"/>
  <p:txStyles>
    <p:titleStyle>
      <a:lvl1pPr algn="ctr" defTabSz="914400" rtl="0" eaLnBrk="1" latinLnBrk="0" hangingPunct="1">
        <a:lnSpc>
          <a:spcPct val="90000"/>
        </a:lnSpc>
        <a:spcBef>
          <a:spcPct val="0"/>
        </a:spcBef>
        <a:buNone/>
        <a:defRPr sz="4400" i="0" kern="1200" baseline="0">
          <a:solidFill>
            <a:schemeClr val="tx1"/>
          </a:solidFill>
          <a:latin typeface="+mn-lt"/>
          <a:ea typeface="標楷體" panose="03000509000000000000" pitchFamily="65"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標楷體" panose="03000509000000000000" pitchFamily="65"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標楷體" panose="03000509000000000000" pitchFamily="65"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標楷體" panose="03000509000000000000" pitchFamily="65"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標楷體" panose="03000509000000000000" pitchFamily="65"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標楷體" panose="03000509000000000000" pitchFamily="65"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45.emf"/></Relationships>
</file>

<file path=ppt/slides/_rels/slide2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8.emf"/></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jpg"/></Relationships>
</file>

<file path=ppt/slides/_rels/slide4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emf"/><Relationship Id="rId7"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emf"/><Relationship Id="rId9"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62.png"/></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8" Type="http://schemas.openxmlformats.org/officeDocument/2006/relationships/image" Target="../media/image144.emf"/><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57.xml.rels><?xml version="1.0" encoding="UTF-8" standalone="yes"?>
<Relationships xmlns="http://schemas.openxmlformats.org/package/2006/relationships"><Relationship Id="rId8" Type="http://schemas.openxmlformats.org/officeDocument/2006/relationships/image" Target="../media/image152.jpg"/><Relationship Id="rId3" Type="http://schemas.openxmlformats.org/officeDocument/2006/relationships/image" Target="../media/image147.jpg"/><Relationship Id="rId7" Type="http://schemas.openxmlformats.org/officeDocument/2006/relationships/image" Target="../media/image151.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image" Target="../media/image149.jpg"/><Relationship Id="rId4" Type="http://schemas.openxmlformats.org/officeDocument/2006/relationships/image" Target="../media/image148.jpg"/></Relationships>
</file>

<file path=ppt/slides/_rels/slide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57.emf"/><Relationship Id="rId4" Type="http://schemas.openxmlformats.org/officeDocument/2006/relationships/image" Target="../media/image156.png"/></Relationships>
</file>

<file path=ppt/slides/_rels/slide64.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emf"/><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61.emf"/><Relationship Id="rId5" Type="http://schemas.openxmlformats.org/officeDocument/2006/relationships/image" Target="../media/image160.emf"/><Relationship Id="rId4" Type="http://schemas.openxmlformats.org/officeDocument/2006/relationships/image" Target="../media/image159.png"/></Relationships>
</file>

<file path=ppt/slides/_rels/slide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image" Target="../media/image164.png"/></Relationships>
</file>

<file path=ppt/slides/_rels/slide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68.png"/><Relationship Id="rId4" Type="http://schemas.openxmlformats.org/officeDocument/2006/relationships/image" Target="../media/image167.png"/></Relationships>
</file>

<file path=ppt/slides/_rels/slide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7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81.png"/></Relationships>
</file>

<file path=ppt/slides/_rels/slide7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75.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7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00F1C3-2294-4479-AEDD-0096987D641F}"/>
              </a:ext>
            </a:extLst>
          </p:cNvPr>
          <p:cNvSpPr>
            <a:spLocks noGrp="1"/>
          </p:cNvSpPr>
          <p:nvPr>
            <p:ph type="ctrTitle"/>
          </p:nvPr>
        </p:nvSpPr>
        <p:spPr>
          <a:xfrm>
            <a:off x="1524000" y="2434374"/>
            <a:ext cx="9144000" cy="1464115"/>
          </a:xfrm>
        </p:spPr>
        <p:txBody>
          <a:bodyPr>
            <a:normAutofit/>
          </a:bodyPr>
          <a:lstStyle/>
          <a:p>
            <a:pPr>
              <a:lnSpc>
                <a:spcPct val="100000"/>
              </a:lnSpc>
            </a:pPr>
            <a:r>
              <a:rPr lang="zh-TW" altLang="zh-TW" sz="4000" dirty="0"/>
              <a:t>應用於次世代無線通訊系統之</a:t>
            </a:r>
            <a:br>
              <a:rPr lang="en-US" altLang="zh-TW" sz="4000" dirty="0"/>
            </a:br>
            <a:r>
              <a:rPr lang="zh-TW" altLang="zh-TW" sz="4000" dirty="0"/>
              <a:t>可重構天線與濾波器設計</a:t>
            </a:r>
            <a:endParaRPr lang="zh-TW" altLang="en-US" sz="4000" dirty="0"/>
          </a:p>
        </p:txBody>
      </p:sp>
      <p:sp>
        <p:nvSpPr>
          <p:cNvPr id="4" name="文字方塊 3">
            <a:extLst>
              <a:ext uri="{FF2B5EF4-FFF2-40B4-BE49-F238E27FC236}">
                <a16:creationId xmlns:a16="http://schemas.microsoft.com/office/drawing/2014/main" id="{DAEE96DE-D9B4-49F6-89B0-08537755EDE7}"/>
              </a:ext>
            </a:extLst>
          </p:cNvPr>
          <p:cNvSpPr txBox="1"/>
          <p:nvPr/>
        </p:nvSpPr>
        <p:spPr>
          <a:xfrm>
            <a:off x="8843639" y="5712456"/>
            <a:ext cx="3145161" cy="400110"/>
          </a:xfrm>
          <a:prstGeom prst="rect">
            <a:avLst/>
          </a:prstGeom>
          <a:noFill/>
        </p:spPr>
        <p:txBody>
          <a:bodyPr wrap="square" rtlCol="0">
            <a:spAutoFit/>
          </a:bodyPr>
          <a:lstStyle/>
          <a:p>
            <a:r>
              <a:rPr lang="zh-TW" altLang="en-US" sz="2000" dirty="0"/>
              <a:t>口試日期：</a:t>
            </a:r>
            <a:r>
              <a:rPr lang="en-US" altLang="zh-TW" sz="2000" dirty="0"/>
              <a:t>111</a:t>
            </a:r>
            <a:r>
              <a:rPr lang="zh-TW" altLang="en-US" sz="2000" dirty="0"/>
              <a:t>年</a:t>
            </a:r>
            <a:r>
              <a:rPr lang="en-US" altLang="zh-TW" sz="2000" dirty="0"/>
              <a:t>07</a:t>
            </a:r>
            <a:r>
              <a:rPr lang="zh-TW" altLang="en-US" sz="2000" dirty="0"/>
              <a:t>月</a:t>
            </a:r>
            <a:r>
              <a:rPr lang="en-US" altLang="zh-TW" sz="2000" dirty="0"/>
              <a:t>14</a:t>
            </a:r>
            <a:r>
              <a:rPr lang="zh-TW" altLang="en-US" sz="2000" dirty="0"/>
              <a:t>日</a:t>
            </a:r>
            <a:endParaRPr lang="en-US" altLang="zh-TW" sz="2000" dirty="0"/>
          </a:p>
        </p:txBody>
      </p:sp>
      <p:sp>
        <p:nvSpPr>
          <p:cNvPr id="5" name="副標題 4">
            <a:extLst>
              <a:ext uri="{FF2B5EF4-FFF2-40B4-BE49-F238E27FC236}">
                <a16:creationId xmlns:a16="http://schemas.microsoft.com/office/drawing/2014/main" id="{622B16D3-21C7-4F70-89E0-403A91D367B8}"/>
              </a:ext>
            </a:extLst>
          </p:cNvPr>
          <p:cNvSpPr>
            <a:spLocks noGrp="1"/>
          </p:cNvSpPr>
          <p:nvPr>
            <p:ph type="subTitle" idx="1"/>
          </p:nvPr>
        </p:nvSpPr>
        <p:spPr/>
        <p:txBody>
          <a:bodyPr/>
          <a:lstStyle/>
          <a:p>
            <a:r>
              <a:rPr lang="zh-TW" altLang="en-US" dirty="0"/>
              <a:t>莊秉叡</a:t>
            </a:r>
            <a:endParaRPr lang="en-US" altLang="zh-TW" dirty="0"/>
          </a:p>
          <a:p>
            <a:r>
              <a:rPr lang="zh-TW" altLang="en-US" dirty="0"/>
              <a:t>鍾明桉 博士</a:t>
            </a:r>
            <a:endParaRPr lang="en-US" altLang="zh-TW" dirty="0"/>
          </a:p>
        </p:txBody>
      </p:sp>
      <p:sp>
        <p:nvSpPr>
          <p:cNvPr id="7" name="標題 1">
            <a:extLst>
              <a:ext uri="{FF2B5EF4-FFF2-40B4-BE49-F238E27FC236}">
                <a16:creationId xmlns:a16="http://schemas.microsoft.com/office/drawing/2014/main" id="{D8FA6E4C-DF75-492C-BECE-1B83D3FDA75A}"/>
              </a:ext>
            </a:extLst>
          </p:cNvPr>
          <p:cNvSpPr txBox="1">
            <a:spLocks/>
          </p:cNvSpPr>
          <p:nvPr/>
        </p:nvSpPr>
        <p:spPr>
          <a:xfrm>
            <a:off x="0" y="1314271"/>
            <a:ext cx="12192000" cy="10255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5400" i="0" kern="1200" baseline="0">
                <a:solidFill>
                  <a:schemeClr val="tx1"/>
                </a:solidFill>
                <a:latin typeface="+mn-lt"/>
                <a:ea typeface="標楷體" panose="03000509000000000000" pitchFamily="65" charset="-120"/>
                <a:cs typeface="+mj-cs"/>
              </a:defRPr>
            </a:lvl1pPr>
          </a:lstStyle>
          <a:p>
            <a:r>
              <a:rPr lang="zh-TW" altLang="en-US" sz="4000" dirty="0"/>
              <a:t>電子工程系</a:t>
            </a:r>
            <a:endParaRPr lang="en-US" altLang="zh-TW" sz="4000" dirty="0"/>
          </a:p>
          <a:p>
            <a:r>
              <a:rPr lang="zh-TW" altLang="en-US" sz="4000" dirty="0"/>
              <a:t>碩士學位論文口試</a:t>
            </a:r>
          </a:p>
        </p:txBody>
      </p:sp>
      <p:sp>
        <p:nvSpPr>
          <p:cNvPr id="8" name="矩形 7">
            <a:extLst>
              <a:ext uri="{FF2B5EF4-FFF2-40B4-BE49-F238E27FC236}">
                <a16:creationId xmlns:a16="http://schemas.microsoft.com/office/drawing/2014/main" id="{C73EBCCC-97BB-47EE-936B-C3B17EBABDCE}"/>
              </a:ext>
            </a:extLst>
          </p:cNvPr>
          <p:cNvSpPr/>
          <p:nvPr/>
        </p:nvSpPr>
        <p:spPr>
          <a:xfrm>
            <a:off x="0" y="3877705"/>
            <a:ext cx="12192000" cy="707886"/>
          </a:xfrm>
          <a:prstGeom prst="rect">
            <a:avLst/>
          </a:prstGeom>
        </p:spPr>
        <p:txBody>
          <a:bodyPr wrap="square">
            <a:spAutoFit/>
          </a:bodyPr>
          <a:lstStyle/>
          <a:p>
            <a:pPr algn="ctr"/>
            <a:r>
              <a:rPr lang="en-US" altLang="zh-TW" sz="2000" b="1" dirty="0">
                <a:latin typeface="Times New Roman" panose="02020603050405020304" pitchFamily="18" charset="0"/>
                <a:ea typeface="標楷體" panose="03000509000000000000" pitchFamily="65" charset="-120"/>
              </a:rPr>
              <a:t>Design of Reconfigurable Antennas and Filters for Next-Generation </a:t>
            </a:r>
          </a:p>
          <a:p>
            <a:pPr algn="ctr"/>
            <a:r>
              <a:rPr lang="en-US" altLang="zh-TW" sz="2000" b="1" dirty="0">
                <a:latin typeface="Times New Roman" panose="02020603050405020304" pitchFamily="18" charset="0"/>
                <a:ea typeface="標楷體" panose="03000509000000000000" pitchFamily="65" charset="-120"/>
              </a:rPr>
              <a:t>Wireless Communication Systems</a:t>
            </a:r>
            <a:endParaRPr lang="zh-TW" altLang="en-US" sz="2000" dirty="0"/>
          </a:p>
        </p:txBody>
      </p:sp>
      <p:pic>
        <p:nvPicPr>
          <p:cNvPr id="6" name="圖片 5">
            <a:extLst>
              <a:ext uri="{FF2B5EF4-FFF2-40B4-BE49-F238E27FC236}">
                <a16:creationId xmlns:a16="http://schemas.microsoft.com/office/drawing/2014/main" id="{D9C5DEA7-F4E6-4EEF-8AB5-5655967D7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150" y="179092"/>
            <a:ext cx="6353175" cy="1025547"/>
          </a:xfrm>
          <a:prstGeom prst="rect">
            <a:avLst/>
          </a:prstGeom>
        </p:spPr>
      </p:pic>
    </p:spTree>
    <p:extLst>
      <p:ext uri="{BB962C8B-B14F-4D97-AF65-F5344CB8AC3E}">
        <p14:creationId xmlns:p14="http://schemas.microsoft.com/office/powerpoint/2010/main" val="1240876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5DB6F-B05D-4DD3-BECD-1960D6BAEA38}"/>
              </a:ext>
            </a:extLst>
          </p:cNvPr>
          <p:cNvSpPr>
            <a:spLocks noGrp="1"/>
          </p:cNvSpPr>
          <p:nvPr>
            <p:ph type="title"/>
          </p:nvPr>
        </p:nvSpPr>
        <p:spPr/>
        <p:txBody>
          <a:bodyPr/>
          <a:lstStyle/>
          <a:p>
            <a:r>
              <a:rPr lang="en-US" altLang="zh-TW" dirty="0"/>
              <a:t>Mode_B </a:t>
            </a:r>
            <a:r>
              <a:rPr lang="zh-TW" altLang="en-US" dirty="0"/>
              <a:t>模擬與量測</a:t>
            </a:r>
          </a:p>
        </p:txBody>
      </p:sp>
      <p:sp>
        <p:nvSpPr>
          <p:cNvPr id="4" name="投影片編號版面配置區 3">
            <a:extLst>
              <a:ext uri="{FF2B5EF4-FFF2-40B4-BE49-F238E27FC236}">
                <a16:creationId xmlns:a16="http://schemas.microsoft.com/office/drawing/2014/main" id="{FA692864-B306-4302-ABDB-08CC801B78B8}"/>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9</a:t>
            </a:fld>
            <a:endParaRPr lang="zh-TW" altLang="en-US"/>
          </a:p>
        </p:txBody>
      </p:sp>
      <p:pic>
        <p:nvPicPr>
          <p:cNvPr id="10" name="圖片 9">
            <a:extLst>
              <a:ext uri="{FF2B5EF4-FFF2-40B4-BE49-F238E27FC236}">
                <a16:creationId xmlns:a16="http://schemas.microsoft.com/office/drawing/2014/main" id="{B7DF41D8-E1BB-4A2E-8312-4C505F50AC5B}"/>
              </a:ext>
            </a:extLst>
          </p:cNvPr>
          <p:cNvPicPr>
            <a:picLocks noChangeAspect="1"/>
          </p:cNvPicPr>
          <p:nvPr/>
        </p:nvPicPr>
        <p:blipFill rotWithShape="1">
          <a:blip r:embed="rId3"/>
          <a:srcRect l="7780" t="9099" r="12175"/>
          <a:stretch/>
        </p:blipFill>
        <p:spPr>
          <a:xfrm>
            <a:off x="298579" y="1511557"/>
            <a:ext cx="4963929" cy="4320000"/>
          </a:xfrm>
          <a:prstGeom prst="rect">
            <a:avLst/>
          </a:prstGeom>
          <a:solidFill>
            <a:schemeClr val="bg1"/>
          </a:solidFill>
        </p:spPr>
      </p:pic>
      <p:pic>
        <p:nvPicPr>
          <p:cNvPr id="3" name="圖片 2">
            <a:extLst>
              <a:ext uri="{FF2B5EF4-FFF2-40B4-BE49-F238E27FC236}">
                <a16:creationId xmlns:a16="http://schemas.microsoft.com/office/drawing/2014/main" id="{D5D4B10B-FB3F-4DE8-B1E4-54FF43AF2909}"/>
              </a:ext>
            </a:extLst>
          </p:cNvPr>
          <p:cNvPicPr>
            <a:picLocks noChangeAspect="1"/>
          </p:cNvPicPr>
          <p:nvPr/>
        </p:nvPicPr>
        <p:blipFill>
          <a:blip r:embed="rId4"/>
          <a:stretch>
            <a:fillRect/>
          </a:stretch>
        </p:blipFill>
        <p:spPr>
          <a:xfrm>
            <a:off x="6715394" y="1147665"/>
            <a:ext cx="3898204" cy="4929474"/>
          </a:xfrm>
          <a:prstGeom prst="rect">
            <a:avLst/>
          </a:prstGeom>
        </p:spPr>
      </p:pic>
    </p:spTree>
    <p:extLst>
      <p:ext uri="{BB962C8B-B14F-4D97-AF65-F5344CB8AC3E}">
        <p14:creationId xmlns:p14="http://schemas.microsoft.com/office/powerpoint/2010/main" val="43088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5DB6F-B05D-4DD3-BECD-1960D6BAEA38}"/>
              </a:ext>
            </a:extLst>
          </p:cNvPr>
          <p:cNvSpPr>
            <a:spLocks noGrp="1"/>
          </p:cNvSpPr>
          <p:nvPr>
            <p:ph type="title"/>
          </p:nvPr>
        </p:nvSpPr>
        <p:spPr/>
        <p:txBody>
          <a:bodyPr/>
          <a:lstStyle/>
          <a:p>
            <a:r>
              <a:rPr lang="en-US" altLang="zh-TW" dirty="0"/>
              <a:t>Mode_C </a:t>
            </a:r>
            <a:r>
              <a:rPr lang="zh-TW" altLang="en-US" dirty="0"/>
              <a:t>模擬與量測</a:t>
            </a:r>
          </a:p>
        </p:txBody>
      </p:sp>
      <p:sp>
        <p:nvSpPr>
          <p:cNvPr id="4" name="投影片編號版面配置區 3">
            <a:extLst>
              <a:ext uri="{FF2B5EF4-FFF2-40B4-BE49-F238E27FC236}">
                <a16:creationId xmlns:a16="http://schemas.microsoft.com/office/drawing/2014/main" id="{FA692864-B306-4302-ABDB-08CC801B78B8}"/>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10</a:t>
            </a:fld>
            <a:endParaRPr lang="zh-TW" altLang="en-US"/>
          </a:p>
        </p:txBody>
      </p:sp>
      <p:pic>
        <p:nvPicPr>
          <p:cNvPr id="6" name="圖片 5">
            <a:extLst>
              <a:ext uri="{FF2B5EF4-FFF2-40B4-BE49-F238E27FC236}">
                <a16:creationId xmlns:a16="http://schemas.microsoft.com/office/drawing/2014/main" id="{EA95C2F4-D45D-46E8-B864-F269FB8A23E8}"/>
              </a:ext>
            </a:extLst>
          </p:cNvPr>
          <p:cNvPicPr>
            <a:picLocks noChangeAspect="1"/>
          </p:cNvPicPr>
          <p:nvPr/>
        </p:nvPicPr>
        <p:blipFill rotWithShape="1">
          <a:blip r:embed="rId3"/>
          <a:srcRect l="7773" t="8722" r="10615"/>
          <a:stretch/>
        </p:blipFill>
        <p:spPr>
          <a:xfrm>
            <a:off x="219074" y="1676398"/>
            <a:ext cx="5040222" cy="4320000"/>
          </a:xfrm>
          <a:prstGeom prst="rect">
            <a:avLst/>
          </a:prstGeom>
        </p:spPr>
      </p:pic>
      <p:pic>
        <p:nvPicPr>
          <p:cNvPr id="7" name="圖片 6">
            <a:extLst>
              <a:ext uri="{FF2B5EF4-FFF2-40B4-BE49-F238E27FC236}">
                <a16:creationId xmlns:a16="http://schemas.microsoft.com/office/drawing/2014/main" id="{C6F69F70-2A6C-4270-8CC6-FBE60F2C5685}"/>
              </a:ext>
            </a:extLst>
          </p:cNvPr>
          <p:cNvPicPr>
            <a:picLocks noChangeAspect="1"/>
          </p:cNvPicPr>
          <p:nvPr/>
        </p:nvPicPr>
        <p:blipFill>
          <a:blip r:embed="rId4"/>
          <a:stretch>
            <a:fillRect/>
          </a:stretch>
        </p:blipFill>
        <p:spPr>
          <a:xfrm>
            <a:off x="5404780" y="1536527"/>
            <a:ext cx="6568146" cy="4330700"/>
          </a:xfrm>
          <a:prstGeom prst="rect">
            <a:avLst/>
          </a:prstGeom>
        </p:spPr>
      </p:pic>
    </p:spTree>
    <p:extLst>
      <p:ext uri="{BB962C8B-B14F-4D97-AF65-F5344CB8AC3E}">
        <p14:creationId xmlns:p14="http://schemas.microsoft.com/office/powerpoint/2010/main" val="428686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4109FF-4C11-469A-8B08-A7F651E784F9}"/>
              </a:ext>
            </a:extLst>
          </p:cNvPr>
          <p:cNvSpPr>
            <a:spLocks noGrp="1"/>
          </p:cNvSpPr>
          <p:nvPr>
            <p:ph type="title"/>
          </p:nvPr>
        </p:nvSpPr>
        <p:spPr/>
        <p:txBody>
          <a:bodyPr/>
          <a:lstStyle/>
          <a:p>
            <a:r>
              <a:rPr lang="en-US" altLang="zh-TW" dirty="0"/>
              <a:t>Mode_D </a:t>
            </a:r>
            <a:r>
              <a:rPr lang="zh-TW" altLang="en-US" dirty="0"/>
              <a:t>模擬與量測</a:t>
            </a:r>
          </a:p>
        </p:txBody>
      </p:sp>
      <p:sp>
        <p:nvSpPr>
          <p:cNvPr id="4" name="投影片編號版面配置區 3">
            <a:extLst>
              <a:ext uri="{FF2B5EF4-FFF2-40B4-BE49-F238E27FC236}">
                <a16:creationId xmlns:a16="http://schemas.microsoft.com/office/drawing/2014/main" id="{046CC17F-4F2D-47E8-BA40-0ACD28719A17}"/>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11</a:t>
            </a:fld>
            <a:endParaRPr lang="zh-TW" altLang="en-US"/>
          </a:p>
        </p:txBody>
      </p:sp>
      <p:pic>
        <p:nvPicPr>
          <p:cNvPr id="5" name="圖片 4">
            <a:extLst>
              <a:ext uri="{FF2B5EF4-FFF2-40B4-BE49-F238E27FC236}">
                <a16:creationId xmlns:a16="http://schemas.microsoft.com/office/drawing/2014/main" id="{FD5BAB1E-F877-42EF-A640-6A9E2D74AC58}"/>
              </a:ext>
            </a:extLst>
          </p:cNvPr>
          <p:cNvPicPr>
            <a:picLocks noChangeAspect="1"/>
          </p:cNvPicPr>
          <p:nvPr/>
        </p:nvPicPr>
        <p:blipFill rotWithShape="1">
          <a:blip r:embed="rId3"/>
          <a:srcRect l="8176" t="9437" r="11579"/>
          <a:stretch/>
        </p:blipFill>
        <p:spPr>
          <a:xfrm>
            <a:off x="363894" y="1760687"/>
            <a:ext cx="4994841" cy="4320000"/>
          </a:xfrm>
          <a:prstGeom prst="rect">
            <a:avLst/>
          </a:prstGeom>
          <a:solidFill>
            <a:schemeClr val="bg1"/>
          </a:solidFill>
        </p:spPr>
      </p:pic>
      <p:pic>
        <p:nvPicPr>
          <p:cNvPr id="3" name="圖片 2">
            <a:extLst>
              <a:ext uri="{FF2B5EF4-FFF2-40B4-BE49-F238E27FC236}">
                <a16:creationId xmlns:a16="http://schemas.microsoft.com/office/drawing/2014/main" id="{EBE2808F-F87D-4497-AE3B-7C0C440546EC}"/>
              </a:ext>
            </a:extLst>
          </p:cNvPr>
          <p:cNvPicPr>
            <a:picLocks noChangeAspect="1"/>
          </p:cNvPicPr>
          <p:nvPr/>
        </p:nvPicPr>
        <p:blipFill>
          <a:blip r:embed="rId4"/>
          <a:stretch>
            <a:fillRect/>
          </a:stretch>
        </p:blipFill>
        <p:spPr>
          <a:xfrm>
            <a:off x="5968200" y="1147664"/>
            <a:ext cx="5191211" cy="4933023"/>
          </a:xfrm>
          <a:prstGeom prst="rect">
            <a:avLst/>
          </a:prstGeom>
          <a:solidFill>
            <a:schemeClr val="bg1"/>
          </a:solidFill>
        </p:spPr>
      </p:pic>
    </p:spTree>
    <p:extLst>
      <p:ext uri="{BB962C8B-B14F-4D97-AF65-F5344CB8AC3E}">
        <p14:creationId xmlns:p14="http://schemas.microsoft.com/office/powerpoint/2010/main" val="3346218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953109-96FB-46DA-B62C-C35776E06B9E}"/>
              </a:ext>
            </a:extLst>
          </p:cNvPr>
          <p:cNvSpPr>
            <a:spLocks noGrp="1"/>
          </p:cNvSpPr>
          <p:nvPr>
            <p:ph type="title"/>
          </p:nvPr>
        </p:nvSpPr>
        <p:spPr/>
        <p:txBody>
          <a:bodyPr/>
          <a:lstStyle/>
          <a:p>
            <a:r>
              <a:rPr lang="en-US" altLang="zh-TW" dirty="0"/>
              <a:t>Mode_H </a:t>
            </a:r>
            <a:r>
              <a:rPr lang="zh-TW" altLang="en-US" dirty="0"/>
              <a:t>模擬與量測</a:t>
            </a:r>
          </a:p>
        </p:txBody>
      </p:sp>
      <p:sp>
        <p:nvSpPr>
          <p:cNvPr id="4" name="投影片編號版面配置區 3">
            <a:extLst>
              <a:ext uri="{FF2B5EF4-FFF2-40B4-BE49-F238E27FC236}">
                <a16:creationId xmlns:a16="http://schemas.microsoft.com/office/drawing/2014/main" id="{0473094A-AC29-493F-A554-A5981D142F54}"/>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12</a:t>
            </a:fld>
            <a:endParaRPr lang="zh-TW" altLang="en-US"/>
          </a:p>
        </p:txBody>
      </p:sp>
      <p:pic>
        <p:nvPicPr>
          <p:cNvPr id="8" name="圖片 7">
            <a:extLst>
              <a:ext uri="{FF2B5EF4-FFF2-40B4-BE49-F238E27FC236}">
                <a16:creationId xmlns:a16="http://schemas.microsoft.com/office/drawing/2014/main" id="{3A5F4D3C-1639-4910-882D-4408EBEBDA74}"/>
              </a:ext>
            </a:extLst>
          </p:cNvPr>
          <p:cNvPicPr>
            <a:picLocks noChangeAspect="1"/>
          </p:cNvPicPr>
          <p:nvPr/>
        </p:nvPicPr>
        <p:blipFill rotWithShape="1">
          <a:blip r:embed="rId3"/>
          <a:srcRect l="7581" t="8400" r="10983"/>
          <a:stretch/>
        </p:blipFill>
        <p:spPr>
          <a:xfrm>
            <a:off x="335901" y="1698171"/>
            <a:ext cx="5011648" cy="4320000"/>
          </a:xfrm>
          <a:prstGeom prst="rect">
            <a:avLst/>
          </a:prstGeom>
          <a:solidFill>
            <a:schemeClr val="bg1"/>
          </a:solidFill>
        </p:spPr>
      </p:pic>
      <p:pic>
        <p:nvPicPr>
          <p:cNvPr id="9" name="圖片 8">
            <a:extLst>
              <a:ext uri="{FF2B5EF4-FFF2-40B4-BE49-F238E27FC236}">
                <a16:creationId xmlns:a16="http://schemas.microsoft.com/office/drawing/2014/main" id="{56B2A76B-7DC0-435D-A35C-3A4C00768A73}"/>
              </a:ext>
            </a:extLst>
          </p:cNvPr>
          <p:cNvPicPr>
            <a:picLocks noChangeAspect="1"/>
          </p:cNvPicPr>
          <p:nvPr/>
        </p:nvPicPr>
        <p:blipFill>
          <a:blip r:embed="rId4"/>
          <a:stretch>
            <a:fillRect/>
          </a:stretch>
        </p:blipFill>
        <p:spPr>
          <a:xfrm>
            <a:off x="5543177" y="1637029"/>
            <a:ext cx="6573963" cy="4184780"/>
          </a:xfrm>
          <a:prstGeom prst="rect">
            <a:avLst/>
          </a:prstGeom>
        </p:spPr>
      </p:pic>
    </p:spTree>
    <p:extLst>
      <p:ext uri="{BB962C8B-B14F-4D97-AF65-F5344CB8AC3E}">
        <p14:creationId xmlns:p14="http://schemas.microsoft.com/office/powerpoint/2010/main" val="34356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FF4576-1438-456E-A241-521FEC36BCAF}"/>
              </a:ext>
            </a:extLst>
          </p:cNvPr>
          <p:cNvSpPr>
            <a:spLocks noGrp="1"/>
          </p:cNvSpPr>
          <p:nvPr>
            <p:ph type="title"/>
          </p:nvPr>
        </p:nvSpPr>
        <p:spPr/>
        <p:txBody>
          <a:bodyPr/>
          <a:lstStyle/>
          <a:p>
            <a:r>
              <a:rPr lang="en-US" altLang="zh-TW" dirty="0"/>
              <a:t>Mode_Q </a:t>
            </a:r>
            <a:r>
              <a:rPr lang="zh-TW" altLang="en-US" dirty="0"/>
              <a:t>模擬與量測</a:t>
            </a:r>
          </a:p>
        </p:txBody>
      </p:sp>
      <p:sp>
        <p:nvSpPr>
          <p:cNvPr id="4" name="投影片編號版面配置區 3">
            <a:extLst>
              <a:ext uri="{FF2B5EF4-FFF2-40B4-BE49-F238E27FC236}">
                <a16:creationId xmlns:a16="http://schemas.microsoft.com/office/drawing/2014/main" id="{E74D4B92-3793-4311-A3DE-066B17B9359D}"/>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13</a:t>
            </a:fld>
            <a:endParaRPr lang="zh-TW" altLang="en-US"/>
          </a:p>
        </p:txBody>
      </p:sp>
      <p:pic>
        <p:nvPicPr>
          <p:cNvPr id="8" name="圖片 7">
            <a:extLst>
              <a:ext uri="{FF2B5EF4-FFF2-40B4-BE49-F238E27FC236}">
                <a16:creationId xmlns:a16="http://schemas.microsoft.com/office/drawing/2014/main" id="{CB79DF6D-8CEC-496A-9E10-554CF9B39030}"/>
              </a:ext>
            </a:extLst>
          </p:cNvPr>
          <p:cNvPicPr>
            <a:picLocks noChangeAspect="1"/>
          </p:cNvPicPr>
          <p:nvPr/>
        </p:nvPicPr>
        <p:blipFill rotWithShape="1">
          <a:blip r:embed="rId3"/>
          <a:srcRect l="7581" t="9437" r="11380"/>
          <a:stretch/>
        </p:blipFill>
        <p:spPr>
          <a:xfrm>
            <a:off x="298580" y="1651516"/>
            <a:ext cx="5044294" cy="4320000"/>
          </a:xfrm>
          <a:prstGeom prst="rect">
            <a:avLst/>
          </a:prstGeom>
          <a:solidFill>
            <a:schemeClr val="bg1"/>
          </a:solidFill>
        </p:spPr>
      </p:pic>
      <p:pic>
        <p:nvPicPr>
          <p:cNvPr id="9" name="圖片 8">
            <a:extLst>
              <a:ext uri="{FF2B5EF4-FFF2-40B4-BE49-F238E27FC236}">
                <a16:creationId xmlns:a16="http://schemas.microsoft.com/office/drawing/2014/main" id="{D8530E48-5C5B-4DC4-B8B5-83BE30A78D3E}"/>
              </a:ext>
            </a:extLst>
          </p:cNvPr>
          <p:cNvPicPr>
            <a:picLocks noChangeAspect="1"/>
          </p:cNvPicPr>
          <p:nvPr/>
        </p:nvPicPr>
        <p:blipFill>
          <a:blip r:embed="rId4"/>
          <a:stretch>
            <a:fillRect/>
          </a:stretch>
        </p:blipFill>
        <p:spPr>
          <a:xfrm>
            <a:off x="5618866" y="1570135"/>
            <a:ext cx="6450359" cy="4233506"/>
          </a:xfrm>
          <a:prstGeom prst="rect">
            <a:avLst/>
          </a:prstGeom>
        </p:spPr>
      </p:pic>
    </p:spTree>
    <p:extLst>
      <p:ext uri="{BB962C8B-B14F-4D97-AF65-F5344CB8AC3E}">
        <p14:creationId xmlns:p14="http://schemas.microsoft.com/office/powerpoint/2010/main" val="2286154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53F470-141C-46D0-B3B6-785D9766BFEE}"/>
              </a:ext>
            </a:extLst>
          </p:cNvPr>
          <p:cNvSpPr>
            <a:spLocks noGrp="1"/>
          </p:cNvSpPr>
          <p:nvPr>
            <p:ph type="title"/>
          </p:nvPr>
        </p:nvSpPr>
        <p:spPr/>
        <p:txBody>
          <a:bodyPr/>
          <a:lstStyle/>
          <a:p>
            <a:r>
              <a:rPr lang="en-US" altLang="zh-TW" dirty="0"/>
              <a:t>Mode_R </a:t>
            </a:r>
            <a:r>
              <a:rPr lang="zh-TW" altLang="en-US" dirty="0"/>
              <a:t>模擬與量測</a:t>
            </a:r>
          </a:p>
        </p:txBody>
      </p:sp>
      <p:sp>
        <p:nvSpPr>
          <p:cNvPr id="4" name="投影片編號版面配置區 3">
            <a:extLst>
              <a:ext uri="{FF2B5EF4-FFF2-40B4-BE49-F238E27FC236}">
                <a16:creationId xmlns:a16="http://schemas.microsoft.com/office/drawing/2014/main" id="{F74D6D4B-7F02-46BC-A3B5-0524B3249EE2}"/>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14</a:t>
            </a:fld>
            <a:endParaRPr lang="zh-TW" altLang="en-US"/>
          </a:p>
        </p:txBody>
      </p:sp>
      <p:pic>
        <p:nvPicPr>
          <p:cNvPr id="5" name="圖片 4">
            <a:extLst>
              <a:ext uri="{FF2B5EF4-FFF2-40B4-BE49-F238E27FC236}">
                <a16:creationId xmlns:a16="http://schemas.microsoft.com/office/drawing/2014/main" id="{444D7FA7-0798-4680-B8EC-081169075DD5}"/>
              </a:ext>
            </a:extLst>
          </p:cNvPr>
          <p:cNvPicPr>
            <a:picLocks noChangeAspect="1"/>
          </p:cNvPicPr>
          <p:nvPr/>
        </p:nvPicPr>
        <p:blipFill rotWithShape="1">
          <a:blip r:embed="rId3"/>
          <a:srcRect l="7011" t="8709" r="9754"/>
          <a:stretch/>
        </p:blipFill>
        <p:spPr>
          <a:xfrm>
            <a:off x="315761" y="1629155"/>
            <a:ext cx="5139638" cy="4320000"/>
          </a:xfrm>
          <a:prstGeom prst="rect">
            <a:avLst/>
          </a:prstGeom>
        </p:spPr>
      </p:pic>
      <p:pic>
        <p:nvPicPr>
          <p:cNvPr id="8" name="圖片 7">
            <a:extLst>
              <a:ext uri="{FF2B5EF4-FFF2-40B4-BE49-F238E27FC236}">
                <a16:creationId xmlns:a16="http://schemas.microsoft.com/office/drawing/2014/main" id="{86614E30-69C5-4CB3-BC02-F25438D00153}"/>
              </a:ext>
            </a:extLst>
          </p:cNvPr>
          <p:cNvPicPr>
            <a:picLocks noChangeAspect="1"/>
          </p:cNvPicPr>
          <p:nvPr/>
        </p:nvPicPr>
        <p:blipFill>
          <a:blip r:embed="rId4"/>
          <a:stretch>
            <a:fillRect/>
          </a:stretch>
        </p:blipFill>
        <p:spPr>
          <a:xfrm>
            <a:off x="5943369" y="1162673"/>
            <a:ext cx="5168998" cy="4920886"/>
          </a:xfrm>
          <a:prstGeom prst="rect">
            <a:avLst/>
          </a:prstGeom>
        </p:spPr>
      </p:pic>
    </p:spTree>
    <p:extLst>
      <p:ext uri="{BB962C8B-B14F-4D97-AF65-F5344CB8AC3E}">
        <p14:creationId xmlns:p14="http://schemas.microsoft.com/office/powerpoint/2010/main" val="2021482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B51F1F6-3F6D-4CCB-8602-1E098A1C6400}"/>
              </a:ext>
            </a:extLst>
          </p:cNvPr>
          <p:cNvSpPr/>
          <p:nvPr/>
        </p:nvSpPr>
        <p:spPr>
          <a:xfrm>
            <a:off x="0" y="5413402"/>
            <a:ext cx="12192000" cy="14445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1ED19853-8631-456A-9D58-1A145A860ABB}"/>
              </a:ext>
            </a:extLst>
          </p:cNvPr>
          <p:cNvSpPr>
            <a:spLocks noGrp="1"/>
          </p:cNvSpPr>
          <p:nvPr>
            <p:ph type="title"/>
          </p:nvPr>
        </p:nvSpPr>
        <p:spPr/>
        <p:txBody>
          <a:bodyPr/>
          <a:lstStyle/>
          <a:p>
            <a:r>
              <a:rPr lang="zh-TW" altLang="en-US" dirty="0"/>
              <a:t>天線增益</a:t>
            </a:r>
          </a:p>
        </p:txBody>
      </p:sp>
      <p:sp>
        <p:nvSpPr>
          <p:cNvPr id="4" name="投影片編號版面配置區 3">
            <a:extLst>
              <a:ext uri="{FF2B5EF4-FFF2-40B4-BE49-F238E27FC236}">
                <a16:creationId xmlns:a16="http://schemas.microsoft.com/office/drawing/2014/main" id="{61800322-F3C5-400F-966C-3DFA4C20EB6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15</a:t>
            </a:fld>
            <a:endParaRPr lang="zh-TW" altLang="en-US"/>
          </a:p>
        </p:txBody>
      </p:sp>
      <p:pic>
        <p:nvPicPr>
          <p:cNvPr id="8" name="圖片 7">
            <a:extLst>
              <a:ext uri="{FF2B5EF4-FFF2-40B4-BE49-F238E27FC236}">
                <a16:creationId xmlns:a16="http://schemas.microsoft.com/office/drawing/2014/main" id="{D84D20C9-769B-446B-B2D3-EB6005224988}"/>
              </a:ext>
            </a:extLst>
          </p:cNvPr>
          <p:cNvPicPr>
            <a:picLocks noChangeAspect="1"/>
          </p:cNvPicPr>
          <p:nvPr/>
        </p:nvPicPr>
        <p:blipFill rotWithShape="1">
          <a:blip r:embed="rId3"/>
          <a:srcRect l="9302" t="9387" r="13021" b="4353"/>
          <a:stretch/>
        </p:blipFill>
        <p:spPr>
          <a:xfrm>
            <a:off x="410548" y="4034771"/>
            <a:ext cx="3240000" cy="2757262"/>
          </a:xfrm>
          <a:prstGeom prst="rect">
            <a:avLst/>
          </a:prstGeom>
          <a:solidFill>
            <a:schemeClr val="bg1"/>
          </a:solidFill>
          <a:ln>
            <a:noFill/>
          </a:ln>
        </p:spPr>
      </p:pic>
      <p:pic>
        <p:nvPicPr>
          <p:cNvPr id="9" name="圖片 8">
            <a:extLst>
              <a:ext uri="{FF2B5EF4-FFF2-40B4-BE49-F238E27FC236}">
                <a16:creationId xmlns:a16="http://schemas.microsoft.com/office/drawing/2014/main" id="{543A860E-C633-4482-BED3-E67ADAD04514}"/>
              </a:ext>
            </a:extLst>
          </p:cNvPr>
          <p:cNvPicPr>
            <a:picLocks noChangeAspect="1"/>
          </p:cNvPicPr>
          <p:nvPr/>
        </p:nvPicPr>
        <p:blipFill rotWithShape="1">
          <a:blip r:embed="rId4"/>
          <a:srcRect l="9302" t="9660" r="13229" b="4354"/>
          <a:stretch/>
        </p:blipFill>
        <p:spPr>
          <a:xfrm>
            <a:off x="410548" y="1208250"/>
            <a:ext cx="3240000" cy="2755963"/>
          </a:xfrm>
          <a:prstGeom prst="rect">
            <a:avLst/>
          </a:prstGeom>
        </p:spPr>
      </p:pic>
      <p:pic>
        <p:nvPicPr>
          <p:cNvPr id="6" name="圖片 5">
            <a:extLst>
              <a:ext uri="{FF2B5EF4-FFF2-40B4-BE49-F238E27FC236}">
                <a16:creationId xmlns:a16="http://schemas.microsoft.com/office/drawing/2014/main" id="{9E2F6F8C-8D39-4E55-8BCD-8EFC76759508}"/>
              </a:ext>
            </a:extLst>
          </p:cNvPr>
          <p:cNvPicPr>
            <a:picLocks noChangeAspect="1"/>
          </p:cNvPicPr>
          <p:nvPr/>
        </p:nvPicPr>
        <p:blipFill>
          <a:blip r:embed="rId5"/>
          <a:stretch>
            <a:fillRect/>
          </a:stretch>
        </p:blipFill>
        <p:spPr>
          <a:xfrm>
            <a:off x="4513800" y="1303749"/>
            <a:ext cx="6840000" cy="4796257"/>
          </a:xfrm>
          <a:prstGeom prst="rect">
            <a:avLst/>
          </a:prstGeom>
        </p:spPr>
      </p:pic>
    </p:spTree>
    <p:extLst>
      <p:ext uri="{BB962C8B-B14F-4D97-AF65-F5344CB8AC3E}">
        <p14:creationId xmlns:p14="http://schemas.microsoft.com/office/powerpoint/2010/main" val="416143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FA5B5D3-EBF1-47A4-AFAA-798C0C1A32D3}"/>
              </a:ext>
            </a:extLst>
          </p:cNvPr>
          <p:cNvSpPr/>
          <p:nvPr/>
        </p:nvSpPr>
        <p:spPr>
          <a:xfrm>
            <a:off x="0" y="5413402"/>
            <a:ext cx="12192000" cy="14445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ABAE9311-4F32-4700-94E6-F13A4E14B1FC}"/>
              </a:ext>
            </a:extLst>
          </p:cNvPr>
          <p:cNvSpPr>
            <a:spLocks noGrp="1"/>
          </p:cNvSpPr>
          <p:nvPr>
            <p:ph type="title"/>
          </p:nvPr>
        </p:nvSpPr>
        <p:spPr/>
        <p:txBody>
          <a:bodyPr/>
          <a:lstStyle/>
          <a:p>
            <a:r>
              <a:rPr lang="zh-TW" altLang="en-US" dirty="0"/>
              <a:t>天線效率</a:t>
            </a:r>
          </a:p>
        </p:txBody>
      </p:sp>
      <p:sp>
        <p:nvSpPr>
          <p:cNvPr id="3" name="投影片編號版面配置區 2">
            <a:extLst>
              <a:ext uri="{FF2B5EF4-FFF2-40B4-BE49-F238E27FC236}">
                <a16:creationId xmlns:a16="http://schemas.microsoft.com/office/drawing/2014/main" id="{A46112A0-3E78-41C2-BC63-721619033412}"/>
              </a:ext>
            </a:extLst>
          </p:cNvPr>
          <p:cNvSpPr>
            <a:spLocks noGrp="1"/>
          </p:cNvSpPr>
          <p:nvPr>
            <p:ph type="sldNum" sz="quarter" idx="12"/>
          </p:nvPr>
        </p:nvSpPr>
        <p:spPr/>
        <p:txBody>
          <a:bodyPr/>
          <a:lstStyle/>
          <a:p>
            <a:fld id="{E30A4B70-4C30-4F3C-8D12-57A1CF08E62E}" type="slidenum">
              <a:rPr lang="zh-TW" altLang="en-US" smtClean="0"/>
              <a:t>16</a:t>
            </a:fld>
            <a:endParaRPr lang="zh-TW" altLang="en-US"/>
          </a:p>
        </p:txBody>
      </p:sp>
      <p:pic>
        <p:nvPicPr>
          <p:cNvPr id="4" name="圖片 3">
            <a:extLst>
              <a:ext uri="{FF2B5EF4-FFF2-40B4-BE49-F238E27FC236}">
                <a16:creationId xmlns:a16="http://schemas.microsoft.com/office/drawing/2014/main" id="{A1D06453-0707-402E-B8E6-8D25136661E6}"/>
              </a:ext>
            </a:extLst>
          </p:cNvPr>
          <p:cNvPicPr>
            <a:picLocks noChangeAspect="1"/>
          </p:cNvPicPr>
          <p:nvPr/>
        </p:nvPicPr>
        <p:blipFill rotWithShape="1">
          <a:blip r:embed="rId2"/>
          <a:srcRect l="7916" t="9550" r="12313" b="3714"/>
          <a:stretch/>
        </p:blipFill>
        <p:spPr>
          <a:xfrm>
            <a:off x="699796" y="3993248"/>
            <a:ext cx="3420000" cy="2845648"/>
          </a:xfrm>
          <a:prstGeom prst="rect">
            <a:avLst/>
          </a:prstGeom>
        </p:spPr>
      </p:pic>
      <p:pic>
        <p:nvPicPr>
          <p:cNvPr id="5" name="圖片 4">
            <a:extLst>
              <a:ext uri="{FF2B5EF4-FFF2-40B4-BE49-F238E27FC236}">
                <a16:creationId xmlns:a16="http://schemas.microsoft.com/office/drawing/2014/main" id="{E93898F4-D2F3-4AEF-A32B-E15D1CA6162B}"/>
              </a:ext>
            </a:extLst>
          </p:cNvPr>
          <p:cNvPicPr>
            <a:picLocks noChangeAspect="1"/>
          </p:cNvPicPr>
          <p:nvPr/>
        </p:nvPicPr>
        <p:blipFill rotWithShape="1">
          <a:blip r:embed="rId3"/>
          <a:srcRect l="7246" t="9556" r="12854" b="4743"/>
          <a:stretch/>
        </p:blipFill>
        <p:spPr>
          <a:xfrm>
            <a:off x="699796" y="1179218"/>
            <a:ext cx="3420000" cy="2814030"/>
          </a:xfrm>
          <a:prstGeom prst="rect">
            <a:avLst/>
          </a:prstGeom>
        </p:spPr>
      </p:pic>
      <p:pic>
        <p:nvPicPr>
          <p:cNvPr id="7" name="圖片 6">
            <a:extLst>
              <a:ext uri="{FF2B5EF4-FFF2-40B4-BE49-F238E27FC236}">
                <a16:creationId xmlns:a16="http://schemas.microsoft.com/office/drawing/2014/main" id="{48FCEDCF-824A-4FA0-BE51-DA9FA6420E54}"/>
              </a:ext>
            </a:extLst>
          </p:cNvPr>
          <p:cNvPicPr>
            <a:picLocks noChangeAspect="1"/>
          </p:cNvPicPr>
          <p:nvPr/>
        </p:nvPicPr>
        <p:blipFill>
          <a:blip r:embed="rId4"/>
          <a:stretch>
            <a:fillRect/>
          </a:stretch>
        </p:blipFill>
        <p:spPr>
          <a:xfrm>
            <a:off x="4513800" y="1305129"/>
            <a:ext cx="6840000" cy="4793496"/>
          </a:xfrm>
          <a:prstGeom prst="rect">
            <a:avLst/>
          </a:prstGeom>
        </p:spPr>
      </p:pic>
    </p:spTree>
    <p:extLst>
      <p:ext uri="{BB962C8B-B14F-4D97-AF65-F5344CB8AC3E}">
        <p14:creationId xmlns:p14="http://schemas.microsoft.com/office/powerpoint/2010/main" val="2339481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A082D23-AF3C-491F-8EAB-C2B6685A3A2D}"/>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3B45D20A-9967-43EA-A954-BBCFB1A2A17D}"/>
              </a:ext>
            </a:extLst>
          </p:cNvPr>
          <p:cNvSpPr>
            <a:spLocks noGrp="1"/>
          </p:cNvSpPr>
          <p:nvPr>
            <p:ph type="title"/>
          </p:nvPr>
        </p:nvSpPr>
        <p:spPr/>
        <p:txBody>
          <a:bodyPr/>
          <a:lstStyle/>
          <a:p>
            <a:r>
              <a:rPr lang="en-US" altLang="zh-TW" dirty="0"/>
              <a:t>SAR</a:t>
            </a:r>
            <a:r>
              <a:rPr lang="zh-TW" altLang="en-US" dirty="0"/>
              <a:t>值模擬評估</a:t>
            </a:r>
          </a:p>
        </p:txBody>
      </p:sp>
      <p:sp>
        <p:nvSpPr>
          <p:cNvPr id="4" name="投影片編號版面配置區 3">
            <a:extLst>
              <a:ext uri="{FF2B5EF4-FFF2-40B4-BE49-F238E27FC236}">
                <a16:creationId xmlns:a16="http://schemas.microsoft.com/office/drawing/2014/main" id="{32017597-AE91-45DE-907A-1934068C229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17</a:t>
            </a:fld>
            <a:endParaRPr lang="zh-TW" altLang="en-US"/>
          </a:p>
        </p:txBody>
      </p:sp>
      <p:pic>
        <p:nvPicPr>
          <p:cNvPr id="5" name="圖片 4">
            <a:extLst>
              <a:ext uri="{FF2B5EF4-FFF2-40B4-BE49-F238E27FC236}">
                <a16:creationId xmlns:a16="http://schemas.microsoft.com/office/drawing/2014/main" id="{D54BC62A-78EA-4197-B883-BEF0CB73D12A}"/>
              </a:ext>
            </a:extLst>
          </p:cNvPr>
          <p:cNvPicPr/>
          <p:nvPr/>
        </p:nvPicPr>
        <p:blipFill>
          <a:blip r:embed="rId3"/>
          <a:stretch>
            <a:fillRect/>
          </a:stretch>
        </p:blipFill>
        <p:spPr>
          <a:xfrm>
            <a:off x="80140" y="1140140"/>
            <a:ext cx="4589655" cy="3209925"/>
          </a:xfrm>
          <a:prstGeom prst="rect">
            <a:avLst/>
          </a:prstGeom>
          <a:solidFill>
            <a:schemeClr val="bg1"/>
          </a:solidFill>
        </p:spPr>
      </p:pic>
      <p:pic>
        <p:nvPicPr>
          <p:cNvPr id="9" name="圖片 8">
            <a:extLst>
              <a:ext uri="{FF2B5EF4-FFF2-40B4-BE49-F238E27FC236}">
                <a16:creationId xmlns:a16="http://schemas.microsoft.com/office/drawing/2014/main" id="{619EEE50-CE5E-4F87-AAB9-CFF6058C6EB5}"/>
              </a:ext>
            </a:extLst>
          </p:cNvPr>
          <p:cNvPicPr>
            <a:picLocks noChangeAspect="1"/>
          </p:cNvPicPr>
          <p:nvPr/>
        </p:nvPicPr>
        <p:blipFill>
          <a:blip r:embed="rId4"/>
          <a:stretch>
            <a:fillRect/>
          </a:stretch>
        </p:blipFill>
        <p:spPr>
          <a:xfrm>
            <a:off x="258452" y="5615267"/>
            <a:ext cx="4233030" cy="1106208"/>
          </a:xfrm>
          <a:prstGeom prst="rect">
            <a:avLst/>
          </a:prstGeom>
        </p:spPr>
      </p:pic>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29D46374-5440-42D3-968F-28FB0A8CB418}"/>
                  </a:ext>
                </a:extLst>
              </p:cNvPr>
              <p:cNvGraphicFramePr>
                <a:graphicFrameLocks noGrp="1"/>
              </p:cNvGraphicFramePr>
              <p:nvPr>
                <p:extLst>
                  <p:ext uri="{D42A27DB-BD31-4B8C-83A1-F6EECF244321}">
                    <p14:modId xmlns:p14="http://schemas.microsoft.com/office/powerpoint/2010/main" val="2627969949"/>
                  </p:ext>
                </p:extLst>
              </p:nvPr>
            </p:nvGraphicFramePr>
            <p:xfrm>
              <a:off x="988967" y="4593751"/>
              <a:ext cx="2772000" cy="792000"/>
            </p:xfrm>
            <a:graphic>
              <a:graphicData uri="http://schemas.openxmlformats.org/drawingml/2006/table">
                <a:tbl>
                  <a:tblPr firstRow="1" firstCol="1" bandRow="1">
                    <a:tableStyleId>{5940675A-B579-460E-94D1-54222C63F5DA}</a:tableStyleId>
                  </a:tblPr>
                  <a:tblGrid>
                    <a:gridCol w="1980000">
                      <a:extLst>
                        <a:ext uri="{9D8B030D-6E8A-4147-A177-3AD203B41FA5}">
                          <a16:colId xmlns:a16="http://schemas.microsoft.com/office/drawing/2014/main" val="609947132"/>
                        </a:ext>
                      </a:extLst>
                    </a:gridCol>
                    <a:gridCol w="792000">
                      <a:extLst>
                        <a:ext uri="{9D8B030D-6E8A-4147-A177-3AD203B41FA5}">
                          <a16:colId xmlns:a16="http://schemas.microsoft.com/office/drawing/2014/main" val="2698654634"/>
                        </a:ext>
                      </a:extLst>
                    </a:gridCol>
                  </a:tblGrid>
                  <a:tr h="792000">
                    <a:tc>
                      <a:txBody>
                        <a:bodyPr/>
                        <a:lstStyle/>
                        <a:p>
                          <a:pPr algn="ctr" hangingPunct="0">
                            <a:lnSpc>
                              <a:spcPct val="100000"/>
                            </a:lnSpc>
                            <a:spcBef>
                              <a:spcPts val="600"/>
                            </a:spcBef>
                            <a:spcAft>
                              <a:spcPts val="600"/>
                            </a:spcAft>
                            <a:tabLst>
                              <a:tab pos="2438400" algn="ctr"/>
                              <a:tab pos="5486400" algn="r"/>
                            </a:tabLst>
                          </a:pPr>
                          <a14:m>
                            <m:oMathPara xmlns:m="http://schemas.openxmlformats.org/officeDocument/2006/math">
                              <m:oMathParaPr>
                                <m:jc m:val="centerGroup"/>
                              </m:oMathParaPr>
                              <m:oMath xmlns:m="http://schemas.openxmlformats.org/officeDocument/2006/math">
                                <m:r>
                                  <m:rPr>
                                    <m:sty m:val="p"/>
                                  </m:rPr>
                                  <a:rPr lang="en-US" altLang="zh-TW" sz="1800" kern="1200" smtClean="0">
                                    <a:solidFill>
                                      <a:schemeClr val="tx1"/>
                                    </a:solidFill>
                                    <a:effectLst/>
                                    <a:latin typeface="Cambria Math" panose="02040503050406030204" pitchFamily="18" charset="0"/>
                                    <a:ea typeface="+mn-ea"/>
                                    <a:cs typeface="+mn-cs"/>
                                  </a:rPr>
                                  <m:t>SAR</m:t>
                                </m:r>
                                <m:r>
                                  <a:rPr lang="en-US" altLang="zh-TW" sz="1800" kern="1200" smtClean="0">
                                    <a:solidFill>
                                      <a:schemeClr val="tx1"/>
                                    </a:solidFill>
                                    <a:effectLst/>
                                    <a:latin typeface="Cambria Math" panose="02040503050406030204" pitchFamily="18" charset="0"/>
                                    <a:ea typeface="+mn-ea"/>
                                    <a:cs typeface="+mn-cs"/>
                                  </a:rPr>
                                  <m:t>=</m:t>
                                </m:r>
                                <m:f>
                                  <m:fPr>
                                    <m:ctrlPr>
                                      <a:rPr lang="zh-TW" altLang="zh-TW" sz="1800" i="1" kern="1200">
                                        <a:solidFill>
                                          <a:schemeClr val="tx1"/>
                                        </a:solidFill>
                                        <a:effectLst/>
                                        <a:latin typeface="Cambria Math" panose="02040503050406030204" pitchFamily="18" charset="0"/>
                                        <a:ea typeface="+mn-ea"/>
                                        <a:cs typeface="+mn-cs"/>
                                      </a:rPr>
                                    </m:ctrlPr>
                                  </m:fPr>
                                  <m:num>
                                    <m:r>
                                      <a:rPr lang="en-US" altLang="zh-TW" sz="1800" i="1" kern="1200">
                                        <a:solidFill>
                                          <a:schemeClr val="tx1"/>
                                        </a:solidFill>
                                        <a:effectLst/>
                                        <a:latin typeface="Cambria Math" panose="02040503050406030204" pitchFamily="18" charset="0"/>
                                        <a:ea typeface="+mn-ea"/>
                                        <a:cs typeface="+mn-cs"/>
                                      </a:rPr>
                                      <m:t>𝜎</m:t>
                                    </m:r>
                                    <m:r>
                                      <a:rPr lang="en-US" altLang="zh-TW" sz="1800" kern="1200">
                                        <a:solidFill>
                                          <a:schemeClr val="tx1"/>
                                        </a:solidFill>
                                        <a:effectLst/>
                                        <a:latin typeface="Cambria Math" panose="02040503050406030204" pitchFamily="18" charset="0"/>
                                        <a:ea typeface="+mn-ea"/>
                                        <a:cs typeface="+mn-cs"/>
                                      </a:rPr>
                                      <m:t>∙</m:t>
                                    </m:r>
                                    <m:sSup>
                                      <m:sSupPr>
                                        <m:ctrlPr>
                                          <a:rPr lang="zh-TW" altLang="zh-TW" sz="1800" i="1" kern="1200">
                                            <a:solidFill>
                                              <a:schemeClr val="tx1"/>
                                            </a:solidFill>
                                            <a:effectLst/>
                                            <a:latin typeface="Cambria Math" panose="02040503050406030204" pitchFamily="18" charset="0"/>
                                            <a:ea typeface="+mn-ea"/>
                                            <a:cs typeface="+mn-cs"/>
                                          </a:rPr>
                                        </m:ctrlPr>
                                      </m:sSupPr>
                                      <m:e>
                                        <m:r>
                                          <a:rPr lang="en-US" altLang="zh-TW" sz="1800" kern="1200">
                                            <a:solidFill>
                                              <a:schemeClr val="tx1"/>
                                            </a:solidFill>
                                            <a:effectLst/>
                                            <a:latin typeface="Cambria Math" panose="02040503050406030204" pitchFamily="18" charset="0"/>
                                            <a:ea typeface="+mn-ea"/>
                                            <a:cs typeface="+mn-cs"/>
                                          </a:rPr>
                                          <m:t>|</m:t>
                                        </m:r>
                                        <m:r>
                                          <a:rPr lang="en-US" altLang="zh-TW" sz="1800" i="1" kern="1200">
                                            <a:solidFill>
                                              <a:schemeClr val="tx1"/>
                                            </a:solidFill>
                                            <a:effectLst/>
                                            <a:latin typeface="Cambria Math" panose="02040503050406030204" pitchFamily="18" charset="0"/>
                                            <a:ea typeface="+mn-ea"/>
                                            <a:cs typeface="+mn-cs"/>
                                          </a:rPr>
                                          <m:t>𝐸</m:t>
                                        </m:r>
                                        <m:r>
                                          <a:rPr lang="en-US" altLang="zh-TW" sz="1800" kern="1200">
                                            <a:solidFill>
                                              <a:schemeClr val="tx1"/>
                                            </a:solidFill>
                                            <a:effectLst/>
                                            <a:latin typeface="Cambria Math" panose="02040503050406030204" pitchFamily="18" charset="0"/>
                                            <a:ea typeface="+mn-ea"/>
                                            <a:cs typeface="+mn-cs"/>
                                          </a:rPr>
                                          <m:t>|</m:t>
                                        </m:r>
                                      </m:e>
                                      <m:sup>
                                        <m:r>
                                          <a:rPr lang="en-US" altLang="zh-TW" sz="1800" kern="1200">
                                            <a:solidFill>
                                              <a:schemeClr val="tx1"/>
                                            </a:solidFill>
                                            <a:effectLst/>
                                            <a:latin typeface="Cambria Math" panose="02040503050406030204" pitchFamily="18" charset="0"/>
                                            <a:ea typeface="+mn-ea"/>
                                            <a:cs typeface="+mn-cs"/>
                                          </a:rPr>
                                          <m:t>2</m:t>
                                        </m:r>
                                      </m:sup>
                                    </m:sSup>
                                  </m:num>
                                  <m:den>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𝜌</m:t>
                                        </m:r>
                                      </m:e>
                                      <m:sub>
                                        <m:r>
                                          <a:rPr lang="en-US" altLang="zh-TW" sz="1800" i="1" kern="1200">
                                            <a:solidFill>
                                              <a:schemeClr val="tx1"/>
                                            </a:solidFill>
                                            <a:effectLst/>
                                            <a:latin typeface="Cambria Math" panose="02040503050406030204" pitchFamily="18" charset="0"/>
                                            <a:ea typeface="+mn-ea"/>
                                            <a:cs typeface="+mn-cs"/>
                                          </a:rPr>
                                          <m:t>𝑚</m:t>
                                        </m:r>
                                      </m:sub>
                                    </m:sSub>
                                  </m:den>
                                </m:f>
                              </m:oMath>
                            </m:oMathPara>
                          </a14:m>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hangingPunct="0">
                            <a:lnSpc>
                              <a:spcPct val="100000"/>
                            </a:lnSpc>
                            <a:spcAft>
                              <a:spcPts val="0"/>
                            </a:spcAft>
                          </a:pPr>
                          <a:r>
                            <a:rPr lang="en-US" sz="1800" kern="100" dirty="0">
                              <a:effectLst/>
                            </a:rPr>
                            <a:t>(</a:t>
                          </a:r>
                          <a:r>
                            <a:rPr lang="en-US" altLang="zh-TW" sz="1800" kern="100" dirty="0">
                              <a:effectLst/>
                            </a:rPr>
                            <a:t>2.2</a:t>
                          </a:r>
                          <a:r>
                            <a:rPr lang="en-US" sz="1800" kern="100" dirty="0">
                              <a:effectLst/>
                            </a:rPr>
                            <a: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1446161"/>
                      </a:ext>
                    </a:extLst>
                  </a:tr>
                </a:tbl>
              </a:graphicData>
            </a:graphic>
          </p:graphicFrame>
        </mc:Choice>
        <mc:Fallback xmlns="">
          <p:graphicFrame>
            <p:nvGraphicFramePr>
              <p:cNvPr id="11" name="表格 10">
                <a:extLst>
                  <a:ext uri="{FF2B5EF4-FFF2-40B4-BE49-F238E27FC236}">
                    <a16:creationId xmlns:a16="http://schemas.microsoft.com/office/drawing/2014/main" id="{29D46374-5440-42D3-968F-28FB0A8CB418}"/>
                  </a:ext>
                </a:extLst>
              </p:cNvPr>
              <p:cNvGraphicFramePr>
                <a:graphicFrameLocks noGrp="1"/>
              </p:cNvGraphicFramePr>
              <p:nvPr>
                <p:extLst>
                  <p:ext uri="{D42A27DB-BD31-4B8C-83A1-F6EECF244321}">
                    <p14:modId xmlns:p14="http://schemas.microsoft.com/office/powerpoint/2010/main" val="2627969949"/>
                  </p:ext>
                </p:extLst>
              </p:nvPr>
            </p:nvGraphicFramePr>
            <p:xfrm>
              <a:off x="988967" y="4593751"/>
              <a:ext cx="2772000" cy="792000"/>
            </p:xfrm>
            <a:graphic>
              <a:graphicData uri="http://schemas.openxmlformats.org/drawingml/2006/table">
                <a:tbl>
                  <a:tblPr firstRow="1" firstCol="1" bandRow="1">
                    <a:tableStyleId>{5940675A-B579-460E-94D1-54222C63F5DA}</a:tableStyleId>
                  </a:tblPr>
                  <a:tblGrid>
                    <a:gridCol w="1980000">
                      <a:extLst>
                        <a:ext uri="{9D8B030D-6E8A-4147-A177-3AD203B41FA5}">
                          <a16:colId xmlns:a16="http://schemas.microsoft.com/office/drawing/2014/main" val="609947132"/>
                        </a:ext>
                      </a:extLst>
                    </a:gridCol>
                    <a:gridCol w="792000">
                      <a:extLst>
                        <a:ext uri="{9D8B030D-6E8A-4147-A177-3AD203B41FA5}">
                          <a16:colId xmlns:a16="http://schemas.microsoft.com/office/drawing/2014/main" val="2698654634"/>
                        </a:ext>
                      </a:extLst>
                    </a:gridCol>
                  </a:tblGrid>
                  <a:tr h="792000">
                    <a:tc>
                      <a:txBody>
                        <a:bodyPr/>
                        <a:lstStyle/>
                        <a:p>
                          <a:endParaRPr lang="zh-TW"/>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r="-40000"/>
                          </a:stretch>
                        </a:blipFill>
                      </a:tcPr>
                    </a:tc>
                    <a:tc>
                      <a:txBody>
                        <a:bodyPr/>
                        <a:lstStyle/>
                        <a:p>
                          <a:pPr indent="0" algn="ctr" hangingPunct="0">
                            <a:lnSpc>
                              <a:spcPct val="100000"/>
                            </a:lnSpc>
                            <a:spcAft>
                              <a:spcPts val="0"/>
                            </a:spcAft>
                          </a:pPr>
                          <a:r>
                            <a:rPr lang="en-US" sz="1800" kern="100" dirty="0">
                              <a:effectLst/>
                            </a:rPr>
                            <a:t>(</a:t>
                          </a:r>
                          <a:r>
                            <a:rPr lang="en-US" altLang="zh-TW" sz="1800" kern="100" dirty="0">
                              <a:effectLst/>
                            </a:rPr>
                            <a:t>2.2</a:t>
                          </a:r>
                          <a:r>
                            <a:rPr lang="en-US" sz="1800" kern="100" dirty="0">
                              <a:effectLst/>
                            </a:rPr>
                            <a: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1446161"/>
                      </a:ext>
                    </a:extLst>
                  </a:tr>
                </a:tbl>
              </a:graphicData>
            </a:graphic>
          </p:graphicFrame>
        </mc:Fallback>
      </mc:AlternateContent>
      <p:pic>
        <p:nvPicPr>
          <p:cNvPr id="10" name="圖片 9">
            <a:extLst>
              <a:ext uri="{FF2B5EF4-FFF2-40B4-BE49-F238E27FC236}">
                <a16:creationId xmlns:a16="http://schemas.microsoft.com/office/drawing/2014/main" id="{2D9EE320-1DF3-4228-B0A5-2120C1115D99}"/>
              </a:ext>
            </a:extLst>
          </p:cNvPr>
          <p:cNvPicPr>
            <a:picLocks noChangeAspect="1"/>
          </p:cNvPicPr>
          <p:nvPr/>
        </p:nvPicPr>
        <p:blipFill rotWithShape="1">
          <a:blip r:embed="rId6"/>
          <a:srcRect l="3345" r="1" b="3284"/>
          <a:stretch/>
        </p:blipFill>
        <p:spPr>
          <a:xfrm>
            <a:off x="4802881" y="1140140"/>
            <a:ext cx="1846974" cy="2812562"/>
          </a:xfrm>
          <a:prstGeom prst="rect">
            <a:avLst/>
          </a:prstGeom>
        </p:spPr>
      </p:pic>
      <p:pic>
        <p:nvPicPr>
          <p:cNvPr id="12" name="圖片 11">
            <a:extLst>
              <a:ext uri="{FF2B5EF4-FFF2-40B4-BE49-F238E27FC236}">
                <a16:creationId xmlns:a16="http://schemas.microsoft.com/office/drawing/2014/main" id="{F8FE5172-CFFC-4767-B3CE-969C62997D36}"/>
              </a:ext>
            </a:extLst>
          </p:cNvPr>
          <p:cNvPicPr>
            <a:picLocks noChangeAspect="1"/>
          </p:cNvPicPr>
          <p:nvPr/>
        </p:nvPicPr>
        <p:blipFill rotWithShape="1">
          <a:blip r:embed="rId7"/>
          <a:srcRect l="3345" r="1" b="3284"/>
          <a:stretch/>
        </p:blipFill>
        <p:spPr>
          <a:xfrm>
            <a:off x="4802881" y="3979470"/>
            <a:ext cx="1846976" cy="2812563"/>
          </a:xfrm>
          <a:prstGeom prst="rect">
            <a:avLst/>
          </a:prstGeom>
        </p:spPr>
      </p:pic>
      <p:pic>
        <p:nvPicPr>
          <p:cNvPr id="13" name="圖片 12">
            <a:extLst>
              <a:ext uri="{FF2B5EF4-FFF2-40B4-BE49-F238E27FC236}">
                <a16:creationId xmlns:a16="http://schemas.microsoft.com/office/drawing/2014/main" id="{0B966721-CE80-4E2A-885A-A2DAFF68432D}"/>
              </a:ext>
            </a:extLst>
          </p:cNvPr>
          <p:cNvPicPr>
            <a:picLocks noChangeAspect="1"/>
          </p:cNvPicPr>
          <p:nvPr/>
        </p:nvPicPr>
        <p:blipFill>
          <a:blip r:embed="rId8"/>
          <a:stretch>
            <a:fillRect/>
          </a:stretch>
        </p:blipFill>
        <p:spPr>
          <a:xfrm>
            <a:off x="6816402" y="1363612"/>
            <a:ext cx="5278355" cy="4551159"/>
          </a:xfrm>
          <a:prstGeom prst="rect">
            <a:avLst/>
          </a:prstGeom>
        </p:spPr>
      </p:pic>
    </p:spTree>
    <p:extLst>
      <p:ext uri="{BB962C8B-B14F-4D97-AF65-F5344CB8AC3E}">
        <p14:creationId xmlns:p14="http://schemas.microsoft.com/office/powerpoint/2010/main" val="20758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DD112B-0170-484C-8805-B7D992EB5CFE}"/>
              </a:ext>
            </a:extLst>
          </p:cNvPr>
          <p:cNvSpPr>
            <a:spLocks noGrp="1"/>
          </p:cNvSpPr>
          <p:nvPr>
            <p:ph type="title"/>
          </p:nvPr>
        </p:nvSpPr>
        <p:spPr/>
        <p:txBody>
          <a:bodyPr/>
          <a:lstStyle/>
          <a:p>
            <a:r>
              <a:rPr lang="zh-TW" altLang="en-US" dirty="0"/>
              <a:t>手錶天線</a:t>
            </a:r>
            <a:r>
              <a:rPr lang="zh-TW" altLang="zh-TW" dirty="0"/>
              <a:t>文獻比較與討論</a:t>
            </a:r>
            <a:endParaRPr lang="zh-TW" altLang="en-US" dirty="0"/>
          </a:p>
        </p:txBody>
      </p:sp>
      <p:sp>
        <p:nvSpPr>
          <p:cNvPr id="4" name="投影片編號版面配置區 3">
            <a:extLst>
              <a:ext uri="{FF2B5EF4-FFF2-40B4-BE49-F238E27FC236}">
                <a16:creationId xmlns:a16="http://schemas.microsoft.com/office/drawing/2014/main" id="{6DA763FC-9513-4BCD-B767-55A7DC2321A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18</a:t>
            </a:fld>
            <a:endParaRPr lang="zh-TW" altLang="en-US"/>
          </a:p>
        </p:txBody>
      </p:sp>
      <p:pic>
        <p:nvPicPr>
          <p:cNvPr id="5" name="圖片 4">
            <a:extLst>
              <a:ext uri="{FF2B5EF4-FFF2-40B4-BE49-F238E27FC236}">
                <a16:creationId xmlns:a16="http://schemas.microsoft.com/office/drawing/2014/main" id="{53CEDA02-C487-496E-8A0C-D1AE05BA0342}"/>
              </a:ext>
            </a:extLst>
          </p:cNvPr>
          <p:cNvPicPr>
            <a:picLocks noChangeAspect="1"/>
          </p:cNvPicPr>
          <p:nvPr/>
        </p:nvPicPr>
        <p:blipFill>
          <a:blip r:embed="rId3"/>
          <a:stretch>
            <a:fillRect/>
          </a:stretch>
        </p:blipFill>
        <p:spPr>
          <a:xfrm>
            <a:off x="2447567" y="1266236"/>
            <a:ext cx="7296866" cy="4745974"/>
          </a:xfrm>
          <a:prstGeom prst="rect">
            <a:avLst/>
          </a:prstGeom>
        </p:spPr>
      </p:pic>
    </p:spTree>
    <p:extLst>
      <p:ext uri="{BB962C8B-B14F-4D97-AF65-F5344CB8AC3E}">
        <p14:creationId xmlns:p14="http://schemas.microsoft.com/office/powerpoint/2010/main" val="2751935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397261-8813-4AD9-999B-6958D256B80B}"/>
              </a:ext>
            </a:extLst>
          </p:cNvPr>
          <p:cNvSpPr>
            <a:spLocks noGrp="1"/>
          </p:cNvSpPr>
          <p:nvPr>
            <p:ph type="title"/>
          </p:nvPr>
        </p:nvSpPr>
        <p:spPr/>
        <p:txBody>
          <a:bodyPr/>
          <a:lstStyle/>
          <a:p>
            <a:r>
              <a:rPr lang="zh-TW" altLang="en-US" dirty="0"/>
              <a:t>目錄</a:t>
            </a:r>
          </a:p>
        </p:txBody>
      </p:sp>
      <p:sp>
        <p:nvSpPr>
          <p:cNvPr id="3" name="內容版面配置區 2">
            <a:extLst>
              <a:ext uri="{FF2B5EF4-FFF2-40B4-BE49-F238E27FC236}">
                <a16:creationId xmlns:a16="http://schemas.microsoft.com/office/drawing/2014/main" id="{31A02017-96EF-4835-B43E-E1AFA7C6BF71}"/>
              </a:ext>
            </a:extLst>
          </p:cNvPr>
          <p:cNvSpPr>
            <a:spLocks noGrp="1"/>
          </p:cNvSpPr>
          <p:nvPr>
            <p:ph sz="quarter" idx="10"/>
          </p:nvPr>
        </p:nvSpPr>
        <p:spPr/>
        <p:txBody>
          <a:bodyPr/>
          <a:lstStyle/>
          <a:p>
            <a:pPr marL="514350" indent="-514350">
              <a:buFont typeface="+mj-ea"/>
              <a:buAutoNum type="ea1ChtPeriod"/>
            </a:pPr>
            <a:r>
              <a:rPr lang="zh-TW" altLang="en-US" dirty="0"/>
              <a:t>介紹</a:t>
            </a:r>
            <a:endParaRPr lang="en-US" altLang="zh-TW" dirty="0"/>
          </a:p>
          <a:p>
            <a:pPr marL="514350" indent="-514350">
              <a:buFont typeface="+mj-ea"/>
              <a:buAutoNum type="ea1ChtPeriod"/>
            </a:pPr>
            <a:r>
              <a:rPr lang="zh-TW" altLang="zh-TW" dirty="0"/>
              <a:t>應用於智慧型手錶的可重構頻率天線設計</a:t>
            </a:r>
            <a:endParaRPr lang="en-US" altLang="zh-TW" dirty="0"/>
          </a:p>
          <a:p>
            <a:pPr marL="514350" indent="-514350">
              <a:buFont typeface="+mj-ea"/>
              <a:buAutoNum type="ea1ChtPeriod"/>
            </a:pPr>
            <a:r>
              <a:rPr lang="zh-TW" altLang="zh-TW" dirty="0"/>
              <a:t>具有波束切換的可重構毫米波天線設計</a:t>
            </a:r>
            <a:endParaRPr lang="en-US" altLang="zh-TW" dirty="0"/>
          </a:p>
          <a:p>
            <a:pPr marL="514350" indent="-514350">
              <a:buFont typeface="+mj-ea"/>
              <a:buAutoNum type="ea1ChtPeriod"/>
            </a:pPr>
            <a:r>
              <a:rPr lang="zh-TW" altLang="zh-TW" dirty="0"/>
              <a:t>波束成形系統的相控毫米波陣列天線設計</a:t>
            </a:r>
            <a:endParaRPr lang="en-US" altLang="zh-TW" dirty="0"/>
          </a:p>
          <a:p>
            <a:pPr marL="514350" indent="-514350">
              <a:buFont typeface="+mj-ea"/>
              <a:buAutoNum type="ea1ChtPeriod"/>
            </a:pPr>
            <a:r>
              <a:rPr lang="zh-TW" altLang="zh-TW" dirty="0"/>
              <a:t>指叉式微帶濾波器於毫米波頻帶之設計</a:t>
            </a:r>
            <a:endParaRPr lang="en-US" altLang="zh-TW" dirty="0"/>
          </a:p>
          <a:p>
            <a:pPr marL="514350" indent="-514350">
              <a:buFont typeface="+mj-ea"/>
              <a:buAutoNum type="ea1ChtPeriod"/>
            </a:pPr>
            <a:r>
              <a:rPr lang="zh-TW" altLang="zh-TW" dirty="0"/>
              <a:t>毫米波晶片天線設計</a:t>
            </a:r>
            <a:endParaRPr lang="en-US" altLang="zh-TW" dirty="0"/>
          </a:p>
          <a:p>
            <a:pPr marL="514350" indent="-514350">
              <a:buFont typeface="+mj-ea"/>
              <a:buAutoNum type="ea1ChtPeriod"/>
            </a:pPr>
            <a:r>
              <a:rPr lang="en-US" altLang="zh-TW" dirty="0"/>
              <a:t>Ka</a:t>
            </a:r>
            <a:r>
              <a:rPr lang="zh-TW" altLang="zh-TW" dirty="0"/>
              <a:t>頻段帶通濾波器之晶片設計</a:t>
            </a:r>
            <a:endParaRPr lang="en-US" altLang="zh-TW" dirty="0"/>
          </a:p>
          <a:p>
            <a:pPr marL="514350" indent="-514350">
              <a:buFont typeface="+mj-ea"/>
              <a:buAutoNum type="ea1ChtPeriod"/>
            </a:pPr>
            <a:r>
              <a:rPr lang="zh-TW" altLang="en-US" dirty="0"/>
              <a:t>總結</a:t>
            </a:r>
          </a:p>
        </p:txBody>
      </p:sp>
      <p:sp>
        <p:nvSpPr>
          <p:cNvPr id="4" name="投影片編號版面配置區 3">
            <a:extLst>
              <a:ext uri="{FF2B5EF4-FFF2-40B4-BE49-F238E27FC236}">
                <a16:creationId xmlns:a16="http://schemas.microsoft.com/office/drawing/2014/main" id="{CB74D9EC-8CD9-4216-81AA-32601A7AFF4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1</a:t>
            </a:fld>
            <a:endParaRPr lang="zh-TW" altLang="en-US"/>
          </a:p>
        </p:txBody>
      </p:sp>
    </p:spTree>
    <p:extLst>
      <p:ext uri="{BB962C8B-B14F-4D97-AF65-F5344CB8AC3E}">
        <p14:creationId xmlns:p14="http://schemas.microsoft.com/office/powerpoint/2010/main" val="1906228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383FB1-4BD6-45F2-AD06-E9D90747A8FA}"/>
              </a:ext>
            </a:extLst>
          </p:cNvPr>
          <p:cNvSpPr>
            <a:spLocks noGrp="1"/>
          </p:cNvSpPr>
          <p:nvPr>
            <p:ph type="title"/>
          </p:nvPr>
        </p:nvSpPr>
        <p:spPr/>
        <p:txBody>
          <a:bodyPr/>
          <a:lstStyle/>
          <a:p>
            <a:r>
              <a:rPr lang="zh-TW" altLang="en-US" dirty="0"/>
              <a:t>可重構設計</a:t>
            </a:r>
            <a:r>
              <a:rPr lang="zh-TW" altLang="zh-TW" dirty="0"/>
              <a:t>文獻比較與討論</a:t>
            </a:r>
            <a:endParaRPr lang="zh-TW" altLang="en-US" dirty="0"/>
          </a:p>
        </p:txBody>
      </p:sp>
      <p:sp>
        <p:nvSpPr>
          <p:cNvPr id="4" name="投影片編號版面配置區 3">
            <a:extLst>
              <a:ext uri="{FF2B5EF4-FFF2-40B4-BE49-F238E27FC236}">
                <a16:creationId xmlns:a16="http://schemas.microsoft.com/office/drawing/2014/main" id="{EA63532F-E878-4319-883E-B394D23FFAA4}"/>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19</a:t>
            </a:fld>
            <a:endParaRPr lang="zh-TW" altLang="en-US"/>
          </a:p>
        </p:txBody>
      </p:sp>
      <p:pic>
        <p:nvPicPr>
          <p:cNvPr id="3" name="圖片 2">
            <a:extLst>
              <a:ext uri="{FF2B5EF4-FFF2-40B4-BE49-F238E27FC236}">
                <a16:creationId xmlns:a16="http://schemas.microsoft.com/office/drawing/2014/main" id="{A5EA0613-6241-4A20-A629-4F5B13229C2C}"/>
              </a:ext>
            </a:extLst>
          </p:cNvPr>
          <p:cNvPicPr>
            <a:picLocks noChangeAspect="1"/>
          </p:cNvPicPr>
          <p:nvPr/>
        </p:nvPicPr>
        <p:blipFill>
          <a:blip r:embed="rId3"/>
          <a:stretch>
            <a:fillRect/>
          </a:stretch>
        </p:blipFill>
        <p:spPr>
          <a:xfrm>
            <a:off x="2736623" y="1231642"/>
            <a:ext cx="6718754" cy="4788383"/>
          </a:xfrm>
          <a:prstGeom prst="rect">
            <a:avLst/>
          </a:prstGeom>
        </p:spPr>
      </p:pic>
    </p:spTree>
    <p:extLst>
      <p:ext uri="{BB962C8B-B14F-4D97-AF65-F5344CB8AC3E}">
        <p14:creationId xmlns:p14="http://schemas.microsoft.com/office/powerpoint/2010/main" val="2640433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EAE7D4-E033-4C0B-A0B3-9DE93824436F}"/>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01040547-9E26-40D9-AB62-EE47110439E9}"/>
              </a:ext>
            </a:extLst>
          </p:cNvPr>
          <p:cNvSpPr>
            <a:spLocks noGrp="1"/>
          </p:cNvSpPr>
          <p:nvPr>
            <p:ph sz="quarter" idx="10"/>
          </p:nvPr>
        </p:nvSpPr>
        <p:spPr/>
        <p:txBody>
          <a:bodyPr/>
          <a:lstStyle/>
          <a:p>
            <a:r>
              <a:rPr lang="zh-TW" altLang="zh-TW" dirty="0"/>
              <a:t>通過使用</a:t>
            </a:r>
            <a:r>
              <a:rPr lang="en-US" altLang="zh-TW" dirty="0"/>
              <a:t>7</a:t>
            </a:r>
            <a:r>
              <a:rPr lang="zh-TW" altLang="zh-TW" dirty="0"/>
              <a:t>個可控制短路支路來改變天線輻射元件的有效電氣長度，實現工作頻段的可調性。</a:t>
            </a:r>
            <a:endParaRPr lang="en-US" altLang="zh-TW" dirty="0"/>
          </a:p>
          <a:p>
            <a:r>
              <a:rPr lang="zh-TW" altLang="zh-TW" dirty="0"/>
              <a:t>智慧型手錶設計簡易、緊湊和可重構性，是使該天線成為智慧型手錶的候選者</a:t>
            </a:r>
            <a:r>
              <a:rPr lang="zh-TW" altLang="en-US" dirty="0"/>
              <a:t>。</a:t>
            </a:r>
            <a:endParaRPr lang="en-US" altLang="zh-TW" dirty="0"/>
          </a:p>
          <a:p>
            <a:r>
              <a:rPr lang="zh-TW" altLang="en-US" dirty="0"/>
              <a:t>符合</a:t>
            </a:r>
            <a:r>
              <a:rPr lang="en-US" altLang="zh-TW" dirty="0"/>
              <a:t>FCC</a:t>
            </a:r>
            <a:r>
              <a:rPr lang="zh-TW" altLang="en-US" dirty="0"/>
              <a:t>規定</a:t>
            </a:r>
            <a:r>
              <a:rPr lang="en-US" altLang="zh-TW" dirty="0"/>
              <a:t>1</a:t>
            </a:r>
            <a:r>
              <a:rPr lang="zh-TW" altLang="en-US" dirty="0"/>
              <a:t>克組織下的</a:t>
            </a:r>
            <a:r>
              <a:rPr lang="en-US" altLang="zh-TW" dirty="0"/>
              <a:t>SAR</a:t>
            </a:r>
            <a:r>
              <a:rPr lang="zh-TW" altLang="en-US" dirty="0"/>
              <a:t>值</a:t>
            </a:r>
            <a:endParaRPr lang="en-US" altLang="zh-TW" dirty="0"/>
          </a:p>
        </p:txBody>
      </p:sp>
      <p:sp>
        <p:nvSpPr>
          <p:cNvPr id="4" name="投影片編號版面配置區 3">
            <a:extLst>
              <a:ext uri="{FF2B5EF4-FFF2-40B4-BE49-F238E27FC236}">
                <a16:creationId xmlns:a16="http://schemas.microsoft.com/office/drawing/2014/main" id="{3A25C857-5008-4AAD-B5FC-A79EA98D62F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20</a:t>
            </a:fld>
            <a:endParaRPr lang="zh-TW" altLang="en-US"/>
          </a:p>
        </p:txBody>
      </p:sp>
    </p:spTree>
    <p:extLst>
      <p:ext uri="{BB962C8B-B14F-4D97-AF65-F5344CB8AC3E}">
        <p14:creationId xmlns:p14="http://schemas.microsoft.com/office/powerpoint/2010/main" val="1348161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397261-8813-4AD9-999B-6958D256B80B}"/>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31A02017-96EF-4835-B43E-E1AFA7C6BF71}"/>
              </a:ext>
            </a:extLst>
          </p:cNvPr>
          <p:cNvSpPr>
            <a:spLocks noGrp="1"/>
          </p:cNvSpPr>
          <p:nvPr>
            <p:ph sz="quarter" idx="10"/>
          </p:nvPr>
        </p:nvSpPr>
        <p:spPr/>
        <p:txBody>
          <a:bodyPr>
            <a:normAutofit fontScale="92500"/>
          </a:bodyPr>
          <a:lstStyle/>
          <a:p>
            <a:pPr marL="514350" indent="-514350">
              <a:buFont typeface="+mj-ea"/>
              <a:buAutoNum type="ea1ChtPeriod"/>
            </a:pPr>
            <a:r>
              <a:rPr lang="zh-TW" altLang="en-US" dirty="0">
                <a:solidFill>
                  <a:schemeClr val="bg2">
                    <a:lumMod val="75000"/>
                  </a:schemeClr>
                </a:solidFill>
              </a:rPr>
              <a:t>介紹</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應用於智慧型手錶的可重構頻率天線設計</a:t>
            </a:r>
            <a:endParaRPr lang="en-US" altLang="zh-TW" dirty="0">
              <a:solidFill>
                <a:schemeClr val="bg2">
                  <a:lumMod val="75000"/>
                </a:schemeClr>
              </a:solidFill>
            </a:endParaRPr>
          </a:p>
          <a:p>
            <a:pPr marL="742950" indent="-742950">
              <a:buFont typeface="+mj-ea"/>
              <a:buAutoNum type="ea1ChtPeriod"/>
            </a:pPr>
            <a:r>
              <a:rPr lang="zh-TW" altLang="zh-TW" sz="4400" dirty="0">
                <a:solidFill>
                  <a:srgbClr val="FF0000"/>
                </a:solidFill>
              </a:rPr>
              <a:t>具有波束切換的可重構毫米波天線設計</a:t>
            </a:r>
            <a:endParaRPr lang="en-US" altLang="zh-TW" sz="4400" dirty="0">
              <a:solidFill>
                <a:srgbClr val="FF0000"/>
              </a:solidFill>
            </a:endParaRPr>
          </a:p>
          <a:p>
            <a:pPr marL="514350" indent="-514350">
              <a:buFont typeface="+mj-ea"/>
              <a:buAutoNum type="ea1ChtPeriod"/>
            </a:pPr>
            <a:r>
              <a:rPr lang="zh-TW" altLang="zh-TW" dirty="0">
                <a:solidFill>
                  <a:schemeClr val="bg2">
                    <a:lumMod val="75000"/>
                  </a:schemeClr>
                </a:solidFill>
              </a:rPr>
              <a:t>波束成形系統的相控毫米波陣列天線設計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指叉式微帶濾波器於毫米波頻帶之設計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毫米波晶片天線設計</a:t>
            </a:r>
            <a:endParaRPr lang="en-US" altLang="zh-TW" dirty="0">
              <a:solidFill>
                <a:schemeClr val="bg2">
                  <a:lumMod val="75000"/>
                </a:schemeClr>
              </a:solidFill>
            </a:endParaRPr>
          </a:p>
          <a:p>
            <a:pPr marL="514350" indent="-514350">
              <a:buFont typeface="+mj-ea"/>
              <a:buAutoNum type="ea1ChtPeriod"/>
            </a:pPr>
            <a:r>
              <a:rPr lang="en-US" altLang="zh-TW" dirty="0">
                <a:solidFill>
                  <a:schemeClr val="bg2">
                    <a:lumMod val="75000"/>
                  </a:schemeClr>
                </a:solidFill>
              </a:rPr>
              <a:t>Ka</a:t>
            </a:r>
            <a:r>
              <a:rPr lang="zh-TW" altLang="zh-TW" dirty="0">
                <a:solidFill>
                  <a:schemeClr val="bg2">
                    <a:lumMod val="75000"/>
                  </a:schemeClr>
                </a:solidFill>
              </a:rPr>
              <a:t>頻段帶通濾波器之晶片設計</a:t>
            </a:r>
            <a:endParaRPr lang="en-US" altLang="zh-TW" dirty="0">
              <a:solidFill>
                <a:schemeClr val="bg2">
                  <a:lumMod val="75000"/>
                </a:schemeClr>
              </a:solidFill>
            </a:endParaRPr>
          </a:p>
          <a:p>
            <a:pPr marL="514350" indent="-514350">
              <a:buFont typeface="+mj-ea"/>
              <a:buAutoNum type="ea1ChtPeriod"/>
            </a:pPr>
            <a:r>
              <a:rPr lang="zh-TW" altLang="en-US" dirty="0">
                <a:solidFill>
                  <a:schemeClr val="bg2">
                    <a:lumMod val="75000"/>
                  </a:schemeClr>
                </a:solidFill>
              </a:rPr>
              <a:t>總結</a:t>
            </a:r>
          </a:p>
        </p:txBody>
      </p:sp>
      <p:sp>
        <p:nvSpPr>
          <p:cNvPr id="4" name="投影片編號版面配置區 3">
            <a:extLst>
              <a:ext uri="{FF2B5EF4-FFF2-40B4-BE49-F238E27FC236}">
                <a16:creationId xmlns:a16="http://schemas.microsoft.com/office/drawing/2014/main" id="{CB74D9EC-8CD9-4216-81AA-32601A7AFF4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21</a:t>
            </a:fld>
            <a:endParaRPr lang="zh-TW" altLang="en-US"/>
          </a:p>
        </p:txBody>
      </p:sp>
    </p:spTree>
    <p:extLst>
      <p:ext uri="{BB962C8B-B14F-4D97-AF65-F5344CB8AC3E}">
        <p14:creationId xmlns:p14="http://schemas.microsoft.com/office/powerpoint/2010/main" val="580790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5DB6F-B05D-4DD3-BECD-1960D6BAEA38}"/>
              </a:ext>
            </a:extLst>
          </p:cNvPr>
          <p:cNvSpPr>
            <a:spLocks noGrp="1"/>
          </p:cNvSpPr>
          <p:nvPr>
            <p:ph type="title"/>
          </p:nvPr>
        </p:nvSpPr>
        <p:spPr/>
        <p:txBody>
          <a:bodyPr/>
          <a:lstStyle/>
          <a:p>
            <a:r>
              <a:rPr lang="zh-TW" altLang="en-US" dirty="0"/>
              <a:t>目標</a:t>
            </a:r>
          </a:p>
        </p:txBody>
      </p:sp>
      <p:sp>
        <p:nvSpPr>
          <p:cNvPr id="3" name="內容版面配置區 2">
            <a:extLst>
              <a:ext uri="{FF2B5EF4-FFF2-40B4-BE49-F238E27FC236}">
                <a16:creationId xmlns:a16="http://schemas.microsoft.com/office/drawing/2014/main" id="{B80F5333-A641-4EF9-93A0-4BCB2A42AE0F}"/>
              </a:ext>
            </a:extLst>
          </p:cNvPr>
          <p:cNvSpPr>
            <a:spLocks noGrp="1"/>
          </p:cNvSpPr>
          <p:nvPr>
            <p:ph sz="quarter" idx="10"/>
          </p:nvPr>
        </p:nvSpPr>
        <p:spPr/>
        <p:txBody>
          <a:bodyPr/>
          <a:lstStyle/>
          <a:p>
            <a:r>
              <a:rPr lang="zh-TW" altLang="en-US" dirty="0"/>
              <a:t>可切換波束方向設計</a:t>
            </a:r>
            <a:endParaRPr lang="en-US" altLang="zh-TW" dirty="0"/>
          </a:p>
          <a:p>
            <a:r>
              <a:rPr lang="zh-TW" altLang="en-US" dirty="0"/>
              <a:t>結構簡單、方便製作</a:t>
            </a:r>
            <a:endParaRPr lang="en-US" altLang="zh-TW" dirty="0"/>
          </a:p>
          <a:p>
            <a:r>
              <a:rPr lang="zh-TW" altLang="en-US" dirty="0"/>
              <a:t>於</a:t>
            </a:r>
            <a:r>
              <a:rPr lang="en-US" altLang="zh-TW" dirty="0"/>
              <a:t>5G</a:t>
            </a:r>
            <a:r>
              <a:rPr lang="zh-TW" altLang="en-US" dirty="0"/>
              <a:t>毫米波頻段之設計</a:t>
            </a:r>
          </a:p>
        </p:txBody>
      </p:sp>
      <p:sp>
        <p:nvSpPr>
          <p:cNvPr id="4" name="投影片編號版面配置區 3">
            <a:extLst>
              <a:ext uri="{FF2B5EF4-FFF2-40B4-BE49-F238E27FC236}">
                <a16:creationId xmlns:a16="http://schemas.microsoft.com/office/drawing/2014/main" id="{FA692864-B306-4302-ABDB-08CC801B78B8}"/>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22</a:t>
            </a:fld>
            <a:endParaRPr lang="zh-TW" altLang="en-US"/>
          </a:p>
        </p:txBody>
      </p:sp>
      <p:pic>
        <p:nvPicPr>
          <p:cNvPr id="6" name="圖片 5">
            <a:extLst>
              <a:ext uri="{FF2B5EF4-FFF2-40B4-BE49-F238E27FC236}">
                <a16:creationId xmlns:a16="http://schemas.microsoft.com/office/drawing/2014/main" id="{CCD62655-0039-491F-96A6-68A0D131E626}"/>
              </a:ext>
            </a:extLst>
          </p:cNvPr>
          <p:cNvPicPr>
            <a:picLocks noChangeAspect="1"/>
          </p:cNvPicPr>
          <p:nvPr/>
        </p:nvPicPr>
        <p:blipFill>
          <a:blip r:embed="rId2"/>
          <a:stretch>
            <a:fillRect/>
          </a:stretch>
        </p:blipFill>
        <p:spPr>
          <a:xfrm>
            <a:off x="5539855" y="1412847"/>
            <a:ext cx="4185169" cy="4197406"/>
          </a:xfrm>
          <a:prstGeom prst="rect">
            <a:avLst/>
          </a:prstGeom>
        </p:spPr>
      </p:pic>
    </p:spTree>
    <p:extLst>
      <p:ext uri="{BB962C8B-B14F-4D97-AF65-F5344CB8AC3E}">
        <p14:creationId xmlns:p14="http://schemas.microsoft.com/office/powerpoint/2010/main" val="244825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12C70B13-B773-4EC7-99F3-5729A19E4EE5}"/>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840910B6-A9B3-4B6A-8752-1B6C9687DAB1}"/>
              </a:ext>
            </a:extLst>
          </p:cNvPr>
          <p:cNvSpPr>
            <a:spLocks noGrp="1"/>
          </p:cNvSpPr>
          <p:nvPr>
            <p:ph type="title"/>
          </p:nvPr>
        </p:nvSpPr>
        <p:spPr/>
        <p:txBody>
          <a:bodyPr/>
          <a:lstStyle/>
          <a:p>
            <a:r>
              <a:rPr lang="en-US" altLang="zh-TW" dirty="0"/>
              <a:t>Vivaldi</a:t>
            </a:r>
            <a:r>
              <a:rPr lang="zh-TW" altLang="zh-TW" dirty="0"/>
              <a:t>天線設計</a:t>
            </a:r>
            <a:endParaRPr lang="zh-TW" altLang="en-US" dirty="0"/>
          </a:p>
        </p:txBody>
      </p:sp>
      <p:sp>
        <p:nvSpPr>
          <p:cNvPr id="4" name="投影片編號版面配置區 3">
            <a:extLst>
              <a:ext uri="{FF2B5EF4-FFF2-40B4-BE49-F238E27FC236}">
                <a16:creationId xmlns:a16="http://schemas.microsoft.com/office/drawing/2014/main" id="{0B4CA726-5C29-473E-BE38-CC60D65361FD}"/>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23</a:t>
            </a:fld>
            <a:endParaRPr lang="zh-TW" altLang="en-US"/>
          </a:p>
        </p:txBody>
      </p:sp>
      <p:pic>
        <p:nvPicPr>
          <p:cNvPr id="5" name="圖片 4">
            <a:extLst>
              <a:ext uri="{FF2B5EF4-FFF2-40B4-BE49-F238E27FC236}">
                <a16:creationId xmlns:a16="http://schemas.microsoft.com/office/drawing/2014/main" id="{A9BC13D4-C95A-474F-8B0E-264C0FB4B08F}"/>
              </a:ext>
            </a:extLst>
          </p:cNvPr>
          <p:cNvPicPr/>
          <p:nvPr/>
        </p:nvPicPr>
        <p:blipFill>
          <a:blip r:embed="rId3"/>
          <a:stretch>
            <a:fillRect/>
          </a:stretch>
        </p:blipFill>
        <p:spPr>
          <a:xfrm>
            <a:off x="1056640" y="1175843"/>
            <a:ext cx="1930077" cy="2537479"/>
          </a:xfrm>
          <a:prstGeom prst="rect">
            <a:avLst/>
          </a:prstGeom>
        </p:spPr>
      </p:pic>
      <p:pic>
        <p:nvPicPr>
          <p:cNvPr id="8" name="圖片 7">
            <a:extLst>
              <a:ext uri="{FF2B5EF4-FFF2-40B4-BE49-F238E27FC236}">
                <a16:creationId xmlns:a16="http://schemas.microsoft.com/office/drawing/2014/main" id="{1B2DAF44-C06D-40AA-9252-5FFD52D4C439}"/>
              </a:ext>
            </a:extLst>
          </p:cNvPr>
          <p:cNvPicPr>
            <a:picLocks noChangeAspect="1"/>
          </p:cNvPicPr>
          <p:nvPr/>
        </p:nvPicPr>
        <p:blipFill rotWithShape="1">
          <a:blip r:embed="rId4"/>
          <a:srcRect b="12258"/>
          <a:stretch/>
        </p:blipFill>
        <p:spPr>
          <a:xfrm>
            <a:off x="788463" y="4024322"/>
            <a:ext cx="5552560" cy="2514590"/>
          </a:xfrm>
          <a:prstGeom prst="rect">
            <a:avLst/>
          </a:prstGeom>
          <a:solidFill>
            <a:schemeClr val="bg1"/>
          </a:solidFill>
        </p:spPr>
      </p:pic>
      <p:pic>
        <p:nvPicPr>
          <p:cNvPr id="9" name="圖片 8">
            <a:extLst>
              <a:ext uri="{FF2B5EF4-FFF2-40B4-BE49-F238E27FC236}">
                <a16:creationId xmlns:a16="http://schemas.microsoft.com/office/drawing/2014/main" id="{1A4C4215-9B12-4775-94EA-7D4AEFFCB384}"/>
              </a:ext>
            </a:extLst>
          </p:cNvPr>
          <p:cNvPicPr/>
          <p:nvPr/>
        </p:nvPicPr>
        <p:blipFill rotWithShape="1">
          <a:blip r:embed="rId5">
            <a:extLst>
              <a:ext uri="{28A0092B-C50C-407E-A947-70E740481C1C}">
                <a14:useLocalDpi xmlns:a14="http://schemas.microsoft.com/office/drawing/2010/main" val="0"/>
              </a:ext>
            </a:extLst>
          </a:blip>
          <a:srcRect l="7063" t="8388" r="9573" b="3085"/>
          <a:stretch/>
        </p:blipFill>
        <p:spPr bwMode="auto">
          <a:xfrm>
            <a:off x="6660324" y="1796597"/>
            <a:ext cx="5152022" cy="4051753"/>
          </a:xfrm>
          <a:prstGeom prst="rect">
            <a:avLst/>
          </a:prstGeom>
          <a:solidFill>
            <a:schemeClr val="bg1"/>
          </a:solidFill>
          <a:ln>
            <a:noFill/>
          </a:ln>
          <a:extLst>
            <a:ext uri="{53640926-AAD7-44D8-BBD7-CCE9431645EC}">
              <a14:shadowObscured xmlns:a14="http://schemas.microsoft.com/office/drawing/2010/main"/>
            </a:ext>
          </a:extLst>
        </p:spPr>
      </p:pic>
      <p:pic>
        <p:nvPicPr>
          <p:cNvPr id="11" name="圖片 10">
            <a:extLst>
              <a:ext uri="{FF2B5EF4-FFF2-40B4-BE49-F238E27FC236}">
                <a16:creationId xmlns:a16="http://schemas.microsoft.com/office/drawing/2014/main" id="{03C66747-9127-47EC-B329-8B55FF27FE9E}"/>
              </a:ext>
            </a:extLst>
          </p:cNvPr>
          <p:cNvPicPr>
            <a:picLocks noChangeAspect="1"/>
          </p:cNvPicPr>
          <p:nvPr/>
        </p:nvPicPr>
        <p:blipFill>
          <a:blip r:embed="rId6"/>
          <a:stretch>
            <a:fillRect/>
          </a:stretch>
        </p:blipFill>
        <p:spPr>
          <a:xfrm>
            <a:off x="3114091" y="1280618"/>
            <a:ext cx="2907630" cy="2537479"/>
          </a:xfrm>
          <a:prstGeom prst="rect">
            <a:avLst/>
          </a:prstGeom>
          <a:solidFill>
            <a:schemeClr val="bg1"/>
          </a:solidFill>
        </p:spPr>
      </p:pic>
    </p:spTree>
    <p:extLst>
      <p:ext uri="{BB962C8B-B14F-4D97-AF65-F5344CB8AC3E}">
        <p14:creationId xmlns:p14="http://schemas.microsoft.com/office/powerpoint/2010/main" val="452295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0910B6-A9B3-4B6A-8752-1B6C9687DAB1}"/>
              </a:ext>
            </a:extLst>
          </p:cNvPr>
          <p:cNvSpPr>
            <a:spLocks noGrp="1"/>
          </p:cNvSpPr>
          <p:nvPr>
            <p:ph type="title"/>
          </p:nvPr>
        </p:nvSpPr>
        <p:spPr/>
        <p:txBody>
          <a:bodyPr/>
          <a:lstStyle/>
          <a:p>
            <a:r>
              <a:rPr lang="zh-TW" altLang="zh-TW" dirty="0"/>
              <a:t>矩形槽</a:t>
            </a:r>
            <a:endParaRPr lang="zh-TW" altLang="en-US" dirty="0"/>
          </a:p>
        </p:txBody>
      </p:sp>
      <p:sp>
        <p:nvSpPr>
          <p:cNvPr id="4" name="投影片編號版面配置區 3">
            <a:extLst>
              <a:ext uri="{FF2B5EF4-FFF2-40B4-BE49-F238E27FC236}">
                <a16:creationId xmlns:a16="http://schemas.microsoft.com/office/drawing/2014/main" id="{0B4CA726-5C29-473E-BE38-CC60D65361FD}"/>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24</a:t>
            </a:fld>
            <a:endParaRPr lang="zh-TW" altLang="en-US"/>
          </a:p>
        </p:txBody>
      </p:sp>
      <p:pic>
        <p:nvPicPr>
          <p:cNvPr id="5" name="圖片 4">
            <a:extLst>
              <a:ext uri="{FF2B5EF4-FFF2-40B4-BE49-F238E27FC236}">
                <a16:creationId xmlns:a16="http://schemas.microsoft.com/office/drawing/2014/main" id="{AB3D7D5A-A0C5-4031-BE75-CB767C076341}"/>
              </a:ext>
            </a:extLst>
          </p:cNvPr>
          <p:cNvPicPr>
            <a:picLocks noChangeAspect="1"/>
          </p:cNvPicPr>
          <p:nvPr/>
        </p:nvPicPr>
        <p:blipFill rotWithShape="1">
          <a:blip r:embed="rId3"/>
          <a:srcRect b="11678"/>
          <a:stretch/>
        </p:blipFill>
        <p:spPr>
          <a:xfrm>
            <a:off x="838200" y="1297213"/>
            <a:ext cx="4627285" cy="2271574"/>
          </a:xfrm>
          <a:prstGeom prst="rect">
            <a:avLst/>
          </a:prstGeom>
        </p:spPr>
      </p:pic>
      <p:pic>
        <p:nvPicPr>
          <p:cNvPr id="6" name="圖片 5">
            <a:extLst>
              <a:ext uri="{FF2B5EF4-FFF2-40B4-BE49-F238E27FC236}">
                <a16:creationId xmlns:a16="http://schemas.microsoft.com/office/drawing/2014/main" id="{140CACF7-9E54-447B-84A0-8D96D9EDFE5C}"/>
              </a:ext>
            </a:extLst>
          </p:cNvPr>
          <p:cNvPicPr/>
          <p:nvPr/>
        </p:nvPicPr>
        <p:blipFill>
          <a:blip r:embed="rId4"/>
          <a:stretch>
            <a:fillRect/>
          </a:stretch>
        </p:blipFill>
        <p:spPr>
          <a:xfrm>
            <a:off x="199059" y="3689356"/>
            <a:ext cx="5296886" cy="2016618"/>
          </a:xfrm>
          <a:prstGeom prst="rect">
            <a:avLst/>
          </a:prstGeom>
          <a:solidFill>
            <a:schemeClr val="bg1"/>
          </a:solidFill>
        </p:spPr>
      </p:pic>
      <p:pic>
        <p:nvPicPr>
          <p:cNvPr id="9" name="圖片 8">
            <a:extLst>
              <a:ext uri="{FF2B5EF4-FFF2-40B4-BE49-F238E27FC236}">
                <a16:creationId xmlns:a16="http://schemas.microsoft.com/office/drawing/2014/main" id="{E9D67658-7973-4DA3-89A9-6A79AD665812}"/>
              </a:ext>
            </a:extLst>
          </p:cNvPr>
          <p:cNvPicPr>
            <a:picLocks noChangeAspect="1"/>
          </p:cNvPicPr>
          <p:nvPr/>
        </p:nvPicPr>
        <p:blipFill rotWithShape="1">
          <a:blip r:embed="rId5"/>
          <a:srcRect l="8111" t="8478" r="10847"/>
          <a:stretch/>
        </p:blipFill>
        <p:spPr>
          <a:xfrm>
            <a:off x="5587619" y="2433000"/>
            <a:ext cx="3302191" cy="2754000"/>
          </a:xfrm>
          <a:prstGeom prst="rect">
            <a:avLst/>
          </a:prstGeom>
          <a:solidFill>
            <a:schemeClr val="bg1"/>
          </a:solidFill>
        </p:spPr>
      </p:pic>
      <p:pic>
        <p:nvPicPr>
          <p:cNvPr id="11" name="圖片 10">
            <a:extLst>
              <a:ext uri="{FF2B5EF4-FFF2-40B4-BE49-F238E27FC236}">
                <a16:creationId xmlns:a16="http://schemas.microsoft.com/office/drawing/2014/main" id="{65D41B87-41E4-4DEB-A780-06F4709DAC24}"/>
              </a:ext>
            </a:extLst>
          </p:cNvPr>
          <p:cNvPicPr>
            <a:picLocks noChangeAspect="1"/>
          </p:cNvPicPr>
          <p:nvPr/>
        </p:nvPicPr>
        <p:blipFill rotWithShape="1">
          <a:blip r:embed="rId6"/>
          <a:srcRect l="8222" t="8478" r="10833"/>
          <a:stretch/>
        </p:blipFill>
        <p:spPr>
          <a:xfrm>
            <a:off x="8889810" y="2433000"/>
            <a:ext cx="3302190" cy="2754000"/>
          </a:xfrm>
          <a:prstGeom prst="rect">
            <a:avLst/>
          </a:prstGeom>
          <a:solidFill>
            <a:schemeClr val="bg1"/>
          </a:solidFill>
        </p:spPr>
      </p:pic>
    </p:spTree>
    <p:extLst>
      <p:ext uri="{BB962C8B-B14F-4D97-AF65-F5344CB8AC3E}">
        <p14:creationId xmlns:p14="http://schemas.microsoft.com/office/powerpoint/2010/main" val="2488297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0910B6-A9B3-4B6A-8752-1B6C9687DAB1}"/>
              </a:ext>
            </a:extLst>
          </p:cNvPr>
          <p:cNvSpPr>
            <a:spLocks noGrp="1"/>
          </p:cNvSpPr>
          <p:nvPr>
            <p:ph type="title"/>
          </p:nvPr>
        </p:nvSpPr>
        <p:spPr/>
        <p:txBody>
          <a:bodyPr/>
          <a:lstStyle/>
          <a:p>
            <a:r>
              <a:rPr lang="zh-TW" altLang="zh-TW" dirty="0"/>
              <a:t>背面地結構</a:t>
            </a:r>
            <a:endParaRPr lang="zh-TW" altLang="en-US" dirty="0"/>
          </a:p>
        </p:txBody>
      </p:sp>
      <p:sp>
        <p:nvSpPr>
          <p:cNvPr id="4" name="投影片編號版面配置區 3">
            <a:extLst>
              <a:ext uri="{FF2B5EF4-FFF2-40B4-BE49-F238E27FC236}">
                <a16:creationId xmlns:a16="http://schemas.microsoft.com/office/drawing/2014/main" id="{0B4CA726-5C29-473E-BE38-CC60D65361FD}"/>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25</a:t>
            </a:fld>
            <a:endParaRPr lang="zh-TW" altLang="en-US"/>
          </a:p>
        </p:txBody>
      </p:sp>
      <p:pic>
        <p:nvPicPr>
          <p:cNvPr id="5" name="圖片 4">
            <a:extLst>
              <a:ext uri="{FF2B5EF4-FFF2-40B4-BE49-F238E27FC236}">
                <a16:creationId xmlns:a16="http://schemas.microsoft.com/office/drawing/2014/main" id="{39B30C2D-4048-4562-B101-3C0DDA98383D}"/>
              </a:ext>
            </a:extLst>
          </p:cNvPr>
          <p:cNvPicPr>
            <a:picLocks noChangeAspect="1"/>
          </p:cNvPicPr>
          <p:nvPr/>
        </p:nvPicPr>
        <p:blipFill rotWithShape="1">
          <a:blip r:embed="rId3"/>
          <a:srcRect t="1806" b="12154"/>
          <a:stretch/>
        </p:blipFill>
        <p:spPr>
          <a:xfrm>
            <a:off x="508951" y="1228894"/>
            <a:ext cx="4849320" cy="2291493"/>
          </a:xfrm>
          <a:prstGeom prst="rect">
            <a:avLst/>
          </a:prstGeom>
        </p:spPr>
      </p:pic>
      <p:pic>
        <p:nvPicPr>
          <p:cNvPr id="6" name="圖片 5">
            <a:extLst>
              <a:ext uri="{FF2B5EF4-FFF2-40B4-BE49-F238E27FC236}">
                <a16:creationId xmlns:a16="http://schemas.microsoft.com/office/drawing/2014/main" id="{A9EC9F7E-D99F-4A3A-A4E2-1075B278BE20}"/>
              </a:ext>
            </a:extLst>
          </p:cNvPr>
          <p:cNvPicPr/>
          <p:nvPr/>
        </p:nvPicPr>
        <p:blipFill>
          <a:blip r:embed="rId4"/>
          <a:stretch>
            <a:fillRect/>
          </a:stretch>
        </p:blipFill>
        <p:spPr>
          <a:xfrm>
            <a:off x="79111" y="3701877"/>
            <a:ext cx="5279160" cy="2050235"/>
          </a:xfrm>
          <a:prstGeom prst="rect">
            <a:avLst/>
          </a:prstGeom>
          <a:solidFill>
            <a:schemeClr val="bg1"/>
          </a:solidFill>
        </p:spPr>
      </p:pic>
      <p:pic>
        <p:nvPicPr>
          <p:cNvPr id="7" name="圖片 6">
            <a:extLst>
              <a:ext uri="{FF2B5EF4-FFF2-40B4-BE49-F238E27FC236}">
                <a16:creationId xmlns:a16="http://schemas.microsoft.com/office/drawing/2014/main" id="{2A9FEAB2-D054-42A0-9DAC-BC55BB8A8D8F}"/>
              </a:ext>
            </a:extLst>
          </p:cNvPr>
          <p:cNvPicPr>
            <a:picLocks noChangeAspect="1"/>
          </p:cNvPicPr>
          <p:nvPr/>
        </p:nvPicPr>
        <p:blipFill rotWithShape="1">
          <a:blip r:embed="rId5"/>
          <a:srcRect l="6875" t="4476" r="11415"/>
          <a:stretch/>
        </p:blipFill>
        <p:spPr>
          <a:xfrm>
            <a:off x="5432914" y="2324877"/>
            <a:ext cx="3354975" cy="2754000"/>
          </a:xfrm>
          <a:prstGeom prst="rect">
            <a:avLst/>
          </a:prstGeom>
          <a:solidFill>
            <a:schemeClr val="bg1"/>
          </a:solidFill>
        </p:spPr>
      </p:pic>
      <p:pic>
        <p:nvPicPr>
          <p:cNvPr id="8" name="圖片 7">
            <a:extLst>
              <a:ext uri="{FF2B5EF4-FFF2-40B4-BE49-F238E27FC236}">
                <a16:creationId xmlns:a16="http://schemas.microsoft.com/office/drawing/2014/main" id="{1E25D386-ACBA-4E77-A193-B5D899C99FE1}"/>
              </a:ext>
            </a:extLst>
          </p:cNvPr>
          <p:cNvPicPr>
            <a:picLocks noChangeAspect="1"/>
          </p:cNvPicPr>
          <p:nvPr/>
        </p:nvPicPr>
        <p:blipFill rotWithShape="1">
          <a:blip r:embed="rId6"/>
          <a:srcRect l="7683" t="2743" r="10704" b="2631"/>
          <a:stretch/>
        </p:blipFill>
        <p:spPr>
          <a:xfrm>
            <a:off x="8807714" y="2290284"/>
            <a:ext cx="3305175" cy="2784916"/>
          </a:xfrm>
          <a:prstGeom prst="rect">
            <a:avLst/>
          </a:prstGeom>
          <a:solidFill>
            <a:schemeClr val="bg1"/>
          </a:solidFill>
        </p:spPr>
      </p:pic>
    </p:spTree>
    <p:extLst>
      <p:ext uri="{BB962C8B-B14F-4D97-AF65-F5344CB8AC3E}">
        <p14:creationId xmlns:p14="http://schemas.microsoft.com/office/powerpoint/2010/main" val="2277457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0910B6-A9B3-4B6A-8752-1B6C9687DAB1}"/>
              </a:ext>
            </a:extLst>
          </p:cNvPr>
          <p:cNvSpPr>
            <a:spLocks noGrp="1"/>
          </p:cNvSpPr>
          <p:nvPr>
            <p:ph type="title"/>
          </p:nvPr>
        </p:nvSpPr>
        <p:spPr/>
        <p:txBody>
          <a:bodyPr/>
          <a:lstStyle/>
          <a:p>
            <a:r>
              <a:rPr lang="zh-TW" altLang="zh-TW" dirty="0"/>
              <a:t>接地</a:t>
            </a:r>
            <a:r>
              <a:rPr lang="zh-TW" altLang="en-US" dirty="0"/>
              <a:t>導通孔</a:t>
            </a:r>
            <a:r>
              <a:rPr lang="zh-TW" altLang="zh-TW" dirty="0"/>
              <a:t>設計</a:t>
            </a:r>
            <a:endParaRPr lang="zh-TW" altLang="en-US" dirty="0"/>
          </a:p>
        </p:txBody>
      </p:sp>
      <p:sp>
        <p:nvSpPr>
          <p:cNvPr id="4" name="投影片編號版面配置區 3">
            <a:extLst>
              <a:ext uri="{FF2B5EF4-FFF2-40B4-BE49-F238E27FC236}">
                <a16:creationId xmlns:a16="http://schemas.microsoft.com/office/drawing/2014/main" id="{0B4CA726-5C29-473E-BE38-CC60D65361FD}"/>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26</a:t>
            </a:fld>
            <a:endParaRPr lang="zh-TW" altLang="en-US"/>
          </a:p>
        </p:txBody>
      </p:sp>
      <p:pic>
        <p:nvPicPr>
          <p:cNvPr id="5" name="圖片 4">
            <a:extLst>
              <a:ext uri="{FF2B5EF4-FFF2-40B4-BE49-F238E27FC236}">
                <a16:creationId xmlns:a16="http://schemas.microsoft.com/office/drawing/2014/main" id="{E1A3F5AC-97FB-4B4F-81EA-D09BA35F2627}"/>
              </a:ext>
            </a:extLst>
          </p:cNvPr>
          <p:cNvPicPr>
            <a:picLocks noChangeAspect="1"/>
          </p:cNvPicPr>
          <p:nvPr/>
        </p:nvPicPr>
        <p:blipFill rotWithShape="1">
          <a:blip r:embed="rId3"/>
          <a:srcRect b="11712"/>
          <a:stretch/>
        </p:blipFill>
        <p:spPr>
          <a:xfrm>
            <a:off x="544123" y="1235976"/>
            <a:ext cx="4662675" cy="2288090"/>
          </a:xfrm>
          <a:prstGeom prst="rect">
            <a:avLst/>
          </a:prstGeom>
        </p:spPr>
      </p:pic>
      <p:pic>
        <p:nvPicPr>
          <p:cNvPr id="6" name="圖片 5">
            <a:extLst>
              <a:ext uri="{FF2B5EF4-FFF2-40B4-BE49-F238E27FC236}">
                <a16:creationId xmlns:a16="http://schemas.microsoft.com/office/drawing/2014/main" id="{9F0AEA2D-0BDA-496F-8E8A-152BA7C69F4A}"/>
              </a:ext>
            </a:extLst>
          </p:cNvPr>
          <p:cNvPicPr/>
          <p:nvPr/>
        </p:nvPicPr>
        <p:blipFill>
          <a:blip r:embed="rId4"/>
          <a:stretch>
            <a:fillRect/>
          </a:stretch>
        </p:blipFill>
        <p:spPr>
          <a:xfrm>
            <a:off x="79262" y="3712637"/>
            <a:ext cx="5197517" cy="1988366"/>
          </a:xfrm>
          <a:prstGeom prst="rect">
            <a:avLst/>
          </a:prstGeom>
          <a:solidFill>
            <a:schemeClr val="bg1"/>
          </a:solidFill>
        </p:spPr>
      </p:pic>
      <p:pic>
        <p:nvPicPr>
          <p:cNvPr id="7" name="圖片 6">
            <a:extLst>
              <a:ext uri="{FF2B5EF4-FFF2-40B4-BE49-F238E27FC236}">
                <a16:creationId xmlns:a16="http://schemas.microsoft.com/office/drawing/2014/main" id="{7922FC72-B3AE-46C5-AE77-3E9B852DB70F}"/>
              </a:ext>
            </a:extLst>
          </p:cNvPr>
          <p:cNvPicPr>
            <a:picLocks noChangeAspect="1"/>
          </p:cNvPicPr>
          <p:nvPr/>
        </p:nvPicPr>
        <p:blipFill rotWithShape="1">
          <a:blip r:embed="rId5"/>
          <a:srcRect l="7661" t="8694" r="11573" b="3438"/>
          <a:stretch/>
        </p:blipFill>
        <p:spPr>
          <a:xfrm>
            <a:off x="5346760" y="2497087"/>
            <a:ext cx="3305175" cy="2755603"/>
          </a:xfrm>
          <a:prstGeom prst="rect">
            <a:avLst/>
          </a:prstGeom>
          <a:solidFill>
            <a:schemeClr val="bg1"/>
          </a:solidFill>
        </p:spPr>
      </p:pic>
      <p:pic>
        <p:nvPicPr>
          <p:cNvPr id="8" name="圖片 7">
            <a:extLst>
              <a:ext uri="{FF2B5EF4-FFF2-40B4-BE49-F238E27FC236}">
                <a16:creationId xmlns:a16="http://schemas.microsoft.com/office/drawing/2014/main" id="{3722E5FA-DC59-49A5-81B9-1C440E180E29}"/>
              </a:ext>
            </a:extLst>
          </p:cNvPr>
          <p:cNvPicPr>
            <a:picLocks noChangeAspect="1"/>
          </p:cNvPicPr>
          <p:nvPr/>
        </p:nvPicPr>
        <p:blipFill rotWithShape="1">
          <a:blip r:embed="rId6"/>
          <a:srcRect l="8670" t="8924" r="10753"/>
          <a:stretch/>
        </p:blipFill>
        <p:spPr>
          <a:xfrm>
            <a:off x="8787545" y="2481187"/>
            <a:ext cx="3283115" cy="2736000"/>
          </a:xfrm>
          <a:prstGeom prst="rect">
            <a:avLst/>
          </a:prstGeom>
          <a:solidFill>
            <a:schemeClr val="bg1"/>
          </a:solidFill>
        </p:spPr>
      </p:pic>
    </p:spTree>
    <p:extLst>
      <p:ext uri="{BB962C8B-B14F-4D97-AF65-F5344CB8AC3E}">
        <p14:creationId xmlns:p14="http://schemas.microsoft.com/office/powerpoint/2010/main" val="3701832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49F86AE-FC01-4742-B60A-F27630F5397F}"/>
              </a:ext>
            </a:extLst>
          </p:cNvPr>
          <p:cNvSpPr/>
          <p:nvPr/>
        </p:nvSpPr>
        <p:spPr>
          <a:xfrm>
            <a:off x="0" y="1765259"/>
            <a:ext cx="12134850" cy="5092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840910B6-A9B3-4B6A-8752-1B6C9687DAB1}"/>
              </a:ext>
            </a:extLst>
          </p:cNvPr>
          <p:cNvSpPr>
            <a:spLocks noGrp="1"/>
          </p:cNvSpPr>
          <p:nvPr>
            <p:ph type="title"/>
          </p:nvPr>
        </p:nvSpPr>
        <p:spPr/>
        <p:txBody>
          <a:bodyPr>
            <a:normAutofit/>
          </a:bodyPr>
          <a:lstStyle/>
          <a:p>
            <a:r>
              <a:rPr lang="zh-TW" altLang="zh-TW" dirty="0"/>
              <a:t>可切換波束方向的可重構天線設計</a:t>
            </a:r>
            <a:endParaRPr lang="zh-TW" altLang="en-US" dirty="0"/>
          </a:p>
        </p:txBody>
      </p:sp>
      <p:sp>
        <p:nvSpPr>
          <p:cNvPr id="4" name="投影片編號版面配置區 3">
            <a:extLst>
              <a:ext uri="{FF2B5EF4-FFF2-40B4-BE49-F238E27FC236}">
                <a16:creationId xmlns:a16="http://schemas.microsoft.com/office/drawing/2014/main" id="{0B4CA726-5C29-473E-BE38-CC60D65361FD}"/>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27</a:t>
            </a:fld>
            <a:endParaRPr lang="zh-TW" altLang="en-US"/>
          </a:p>
        </p:txBody>
      </p:sp>
      <p:pic>
        <p:nvPicPr>
          <p:cNvPr id="6" name="圖片 5">
            <a:extLst>
              <a:ext uri="{FF2B5EF4-FFF2-40B4-BE49-F238E27FC236}">
                <a16:creationId xmlns:a16="http://schemas.microsoft.com/office/drawing/2014/main" id="{8AE462D4-5608-464C-A2B4-922A03C42A17}"/>
              </a:ext>
            </a:extLst>
          </p:cNvPr>
          <p:cNvPicPr>
            <a:picLocks noChangeAspect="1"/>
          </p:cNvPicPr>
          <p:nvPr/>
        </p:nvPicPr>
        <p:blipFill>
          <a:blip r:embed="rId3"/>
          <a:stretch>
            <a:fillRect/>
          </a:stretch>
        </p:blipFill>
        <p:spPr>
          <a:xfrm>
            <a:off x="885825" y="1171541"/>
            <a:ext cx="3179447" cy="2099445"/>
          </a:xfrm>
          <a:prstGeom prst="rect">
            <a:avLst/>
          </a:prstGeom>
        </p:spPr>
      </p:pic>
      <p:pic>
        <p:nvPicPr>
          <p:cNvPr id="8" name="圖片 7">
            <a:extLst>
              <a:ext uri="{FF2B5EF4-FFF2-40B4-BE49-F238E27FC236}">
                <a16:creationId xmlns:a16="http://schemas.microsoft.com/office/drawing/2014/main" id="{99B4A3CF-BEB4-47ED-85B1-3BAA19F87EFF}"/>
              </a:ext>
            </a:extLst>
          </p:cNvPr>
          <p:cNvPicPr>
            <a:picLocks noChangeAspect="1"/>
          </p:cNvPicPr>
          <p:nvPr/>
        </p:nvPicPr>
        <p:blipFill>
          <a:blip r:embed="rId4"/>
          <a:stretch>
            <a:fillRect/>
          </a:stretch>
        </p:blipFill>
        <p:spPr>
          <a:xfrm>
            <a:off x="316778" y="3363721"/>
            <a:ext cx="4016545" cy="3407031"/>
          </a:xfrm>
          <a:prstGeom prst="rect">
            <a:avLst/>
          </a:prstGeom>
        </p:spPr>
      </p:pic>
      <p:pic>
        <p:nvPicPr>
          <p:cNvPr id="5" name="圖片 4">
            <a:extLst>
              <a:ext uri="{FF2B5EF4-FFF2-40B4-BE49-F238E27FC236}">
                <a16:creationId xmlns:a16="http://schemas.microsoft.com/office/drawing/2014/main" id="{C0ED7C58-E1EA-4BCE-8602-63042951BD2C}"/>
              </a:ext>
            </a:extLst>
          </p:cNvPr>
          <p:cNvPicPr>
            <a:picLocks noChangeAspect="1"/>
          </p:cNvPicPr>
          <p:nvPr/>
        </p:nvPicPr>
        <p:blipFill rotWithShape="1">
          <a:blip r:embed="rId5"/>
          <a:srcRect l="3546" t="9648" r="11883"/>
          <a:stretch/>
        </p:blipFill>
        <p:spPr>
          <a:xfrm>
            <a:off x="4615807" y="2375540"/>
            <a:ext cx="4057650" cy="3327051"/>
          </a:xfrm>
          <a:prstGeom prst="rect">
            <a:avLst/>
          </a:prstGeom>
          <a:solidFill>
            <a:schemeClr val="bg1"/>
          </a:solidFill>
        </p:spPr>
      </p:pic>
      <p:pic>
        <p:nvPicPr>
          <p:cNvPr id="9" name="圖片 8">
            <a:extLst>
              <a:ext uri="{FF2B5EF4-FFF2-40B4-BE49-F238E27FC236}">
                <a16:creationId xmlns:a16="http://schemas.microsoft.com/office/drawing/2014/main" id="{0D25EEA8-9662-4DCC-9A58-9404EB59BDC7}"/>
              </a:ext>
            </a:extLst>
          </p:cNvPr>
          <p:cNvPicPr>
            <a:picLocks noChangeAspect="1"/>
          </p:cNvPicPr>
          <p:nvPr/>
        </p:nvPicPr>
        <p:blipFill rotWithShape="1">
          <a:blip r:embed="rId6"/>
          <a:srcRect l="7401"/>
          <a:stretch/>
        </p:blipFill>
        <p:spPr>
          <a:xfrm>
            <a:off x="8660474" y="2475839"/>
            <a:ext cx="3474376" cy="2935954"/>
          </a:xfrm>
          <a:prstGeom prst="rect">
            <a:avLst/>
          </a:prstGeom>
        </p:spPr>
      </p:pic>
    </p:spTree>
    <p:extLst>
      <p:ext uri="{BB962C8B-B14F-4D97-AF65-F5344CB8AC3E}">
        <p14:creationId xmlns:p14="http://schemas.microsoft.com/office/powerpoint/2010/main" val="2777418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0658A6B-A42F-4489-A85F-1D242A9B23FB}"/>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B9151685-3271-4E08-8D7A-5F6B4BAABC6C}"/>
              </a:ext>
            </a:extLst>
          </p:cNvPr>
          <p:cNvSpPr>
            <a:spLocks noGrp="1"/>
          </p:cNvSpPr>
          <p:nvPr>
            <p:ph type="title"/>
          </p:nvPr>
        </p:nvSpPr>
        <p:spPr/>
        <p:txBody>
          <a:bodyPr/>
          <a:lstStyle/>
          <a:p>
            <a:r>
              <a:rPr lang="zh-TW" altLang="en-US" dirty="0"/>
              <a:t>波束可重構天線實作與量測</a:t>
            </a:r>
          </a:p>
        </p:txBody>
      </p:sp>
      <p:sp>
        <p:nvSpPr>
          <p:cNvPr id="4" name="投影片編號版面配置區 3">
            <a:extLst>
              <a:ext uri="{FF2B5EF4-FFF2-40B4-BE49-F238E27FC236}">
                <a16:creationId xmlns:a16="http://schemas.microsoft.com/office/drawing/2014/main" id="{BF87D55D-916D-463D-9A02-F484D944603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28</a:t>
            </a:fld>
            <a:endParaRPr lang="zh-TW" altLang="en-US"/>
          </a:p>
        </p:txBody>
      </p:sp>
      <p:pic>
        <p:nvPicPr>
          <p:cNvPr id="7" name="圖片 6">
            <a:extLst>
              <a:ext uri="{FF2B5EF4-FFF2-40B4-BE49-F238E27FC236}">
                <a16:creationId xmlns:a16="http://schemas.microsoft.com/office/drawing/2014/main" id="{4137366E-68D1-4A9D-8FD2-19EA9A4582BD}"/>
              </a:ext>
            </a:extLst>
          </p:cNvPr>
          <p:cNvPicPr>
            <a:picLocks noChangeAspect="1"/>
          </p:cNvPicPr>
          <p:nvPr/>
        </p:nvPicPr>
        <p:blipFill rotWithShape="1">
          <a:blip r:embed="rId3">
            <a:extLst>
              <a:ext uri="{28A0092B-C50C-407E-A947-70E740481C1C}">
                <a14:useLocalDpi xmlns:a14="http://schemas.microsoft.com/office/drawing/2010/main" val="0"/>
              </a:ext>
            </a:extLst>
          </a:blip>
          <a:srcRect l="14809" t="17859" r="2299" b="17186"/>
          <a:stretch/>
        </p:blipFill>
        <p:spPr>
          <a:xfrm>
            <a:off x="780266" y="1178413"/>
            <a:ext cx="2051833" cy="2144732"/>
          </a:xfrm>
          <a:prstGeom prst="rect">
            <a:avLst/>
          </a:prstGeom>
        </p:spPr>
      </p:pic>
      <p:pic>
        <p:nvPicPr>
          <p:cNvPr id="8" name="圖片 7">
            <a:extLst>
              <a:ext uri="{FF2B5EF4-FFF2-40B4-BE49-F238E27FC236}">
                <a16:creationId xmlns:a16="http://schemas.microsoft.com/office/drawing/2014/main" id="{71A9D60E-CF2C-43A0-B13E-48D3BFAB502B}"/>
              </a:ext>
            </a:extLst>
          </p:cNvPr>
          <p:cNvPicPr>
            <a:picLocks noChangeAspect="1"/>
          </p:cNvPicPr>
          <p:nvPr/>
        </p:nvPicPr>
        <p:blipFill rotWithShape="1">
          <a:blip r:embed="rId4">
            <a:extLst>
              <a:ext uri="{28A0092B-C50C-407E-A947-70E740481C1C}">
                <a14:useLocalDpi xmlns:a14="http://schemas.microsoft.com/office/drawing/2010/main" val="0"/>
              </a:ext>
            </a:extLst>
          </a:blip>
          <a:srcRect l="16441" t="21406" r="6909" b="20620"/>
          <a:stretch/>
        </p:blipFill>
        <p:spPr>
          <a:xfrm>
            <a:off x="2936874" y="1165609"/>
            <a:ext cx="2151146" cy="2170340"/>
          </a:xfrm>
          <a:prstGeom prst="rect">
            <a:avLst/>
          </a:prstGeom>
        </p:spPr>
      </p:pic>
      <p:pic>
        <p:nvPicPr>
          <p:cNvPr id="9" name="圖片 8">
            <a:extLst>
              <a:ext uri="{FF2B5EF4-FFF2-40B4-BE49-F238E27FC236}">
                <a16:creationId xmlns:a16="http://schemas.microsoft.com/office/drawing/2014/main" id="{52836471-F18E-43D2-8FF0-A3E16C58E991}"/>
              </a:ext>
            </a:extLst>
          </p:cNvPr>
          <p:cNvPicPr/>
          <p:nvPr/>
        </p:nvPicPr>
        <p:blipFill>
          <a:blip r:embed="rId5"/>
          <a:stretch>
            <a:fillRect/>
          </a:stretch>
        </p:blipFill>
        <p:spPr>
          <a:xfrm>
            <a:off x="5868286" y="1788183"/>
            <a:ext cx="6104052" cy="4231425"/>
          </a:xfrm>
          <a:prstGeom prst="rect">
            <a:avLst/>
          </a:prstGeom>
          <a:solidFill>
            <a:schemeClr val="bg1"/>
          </a:solidFill>
        </p:spPr>
      </p:pic>
      <p:grpSp>
        <p:nvGrpSpPr>
          <p:cNvPr id="6" name="群組 5">
            <a:extLst>
              <a:ext uri="{FF2B5EF4-FFF2-40B4-BE49-F238E27FC236}">
                <a16:creationId xmlns:a16="http://schemas.microsoft.com/office/drawing/2014/main" id="{E050CCBA-4746-40AD-9E12-C6B6F5F15D04}"/>
              </a:ext>
            </a:extLst>
          </p:cNvPr>
          <p:cNvGrpSpPr/>
          <p:nvPr/>
        </p:nvGrpSpPr>
        <p:grpSpPr>
          <a:xfrm>
            <a:off x="472671" y="3382316"/>
            <a:ext cx="5175953" cy="3243353"/>
            <a:chOff x="472671" y="3382316"/>
            <a:chExt cx="5175953" cy="3243353"/>
          </a:xfrm>
        </p:grpSpPr>
        <p:pic>
          <p:nvPicPr>
            <p:cNvPr id="5" name="圖片 4">
              <a:extLst>
                <a:ext uri="{FF2B5EF4-FFF2-40B4-BE49-F238E27FC236}">
                  <a16:creationId xmlns:a16="http://schemas.microsoft.com/office/drawing/2014/main" id="{15C07FED-9A3A-4F9E-BC56-71280DE4ABE6}"/>
                </a:ext>
              </a:extLst>
            </p:cNvPr>
            <p:cNvPicPr>
              <a:picLocks noChangeAspect="1"/>
            </p:cNvPicPr>
            <p:nvPr/>
          </p:nvPicPr>
          <p:blipFill>
            <a:blip r:embed="rId6"/>
            <a:stretch>
              <a:fillRect/>
            </a:stretch>
          </p:blipFill>
          <p:spPr>
            <a:xfrm>
              <a:off x="472671" y="3382316"/>
              <a:ext cx="5175953" cy="3243353"/>
            </a:xfrm>
            <a:prstGeom prst="rect">
              <a:avLst/>
            </a:prstGeom>
          </p:spPr>
        </p:pic>
        <p:sp>
          <p:nvSpPr>
            <p:cNvPr id="3" name="矩形 2">
              <a:extLst>
                <a:ext uri="{FF2B5EF4-FFF2-40B4-BE49-F238E27FC236}">
                  <a16:creationId xmlns:a16="http://schemas.microsoft.com/office/drawing/2014/main" id="{900CEDA9-714A-4EDB-B5FE-018C139E3AEF}"/>
                </a:ext>
              </a:extLst>
            </p:cNvPr>
            <p:cNvSpPr/>
            <p:nvPr/>
          </p:nvSpPr>
          <p:spPr>
            <a:xfrm>
              <a:off x="3187013" y="6245842"/>
              <a:ext cx="2275046" cy="369332"/>
            </a:xfrm>
            <a:prstGeom prst="rect">
              <a:avLst/>
            </a:prstGeom>
          </p:spPr>
          <p:txBody>
            <a:bodyPr wrap="none">
              <a:spAutoFit/>
            </a:bodyPr>
            <a:lstStyle/>
            <a:p>
              <a:r>
                <a:rPr lang="en-US" altLang="zh-TW" b="1" dirty="0"/>
                <a:t>Agilent PNA N5227A</a:t>
              </a:r>
              <a:endParaRPr lang="zh-TW" altLang="en-US" b="1" dirty="0"/>
            </a:p>
          </p:txBody>
        </p:sp>
      </p:grpSp>
    </p:spTree>
    <p:extLst>
      <p:ext uri="{BB962C8B-B14F-4D97-AF65-F5344CB8AC3E}">
        <p14:creationId xmlns:p14="http://schemas.microsoft.com/office/powerpoint/2010/main" val="1215101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397261-8813-4AD9-999B-6958D256B80B}"/>
              </a:ext>
            </a:extLst>
          </p:cNvPr>
          <p:cNvSpPr>
            <a:spLocks noGrp="1"/>
          </p:cNvSpPr>
          <p:nvPr>
            <p:ph type="title"/>
          </p:nvPr>
        </p:nvSpPr>
        <p:spPr/>
        <p:txBody>
          <a:bodyPr/>
          <a:lstStyle/>
          <a:p>
            <a:r>
              <a:rPr lang="zh-TW" altLang="en-US" dirty="0"/>
              <a:t>目錄</a:t>
            </a:r>
          </a:p>
        </p:txBody>
      </p:sp>
      <p:sp>
        <p:nvSpPr>
          <p:cNvPr id="3" name="內容版面配置區 2">
            <a:extLst>
              <a:ext uri="{FF2B5EF4-FFF2-40B4-BE49-F238E27FC236}">
                <a16:creationId xmlns:a16="http://schemas.microsoft.com/office/drawing/2014/main" id="{31A02017-96EF-4835-B43E-E1AFA7C6BF71}"/>
              </a:ext>
            </a:extLst>
          </p:cNvPr>
          <p:cNvSpPr>
            <a:spLocks noGrp="1"/>
          </p:cNvSpPr>
          <p:nvPr>
            <p:ph sz="quarter" idx="10"/>
          </p:nvPr>
        </p:nvSpPr>
        <p:spPr/>
        <p:txBody>
          <a:bodyPr/>
          <a:lstStyle/>
          <a:p>
            <a:pPr marL="914400" indent="-914400">
              <a:buFont typeface="+mj-ea"/>
              <a:buAutoNum type="ea1ChtPeriod"/>
            </a:pPr>
            <a:r>
              <a:rPr lang="zh-TW" altLang="en-US" sz="4800" dirty="0">
                <a:solidFill>
                  <a:srgbClr val="FF0000"/>
                </a:solidFill>
              </a:rPr>
              <a:t>介紹</a:t>
            </a:r>
            <a:endParaRPr lang="en-US" altLang="zh-TW" sz="4400" dirty="0">
              <a:solidFill>
                <a:srgbClr val="FF0000"/>
              </a:solidFill>
            </a:endParaRPr>
          </a:p>
          <a:p>
            <a:pPr marL="514350" indent="-514350">
              <a:buFont typeface="+mj-ea"/>
              <a:buAutoNum type="ea1ChtPeriod"/>
            </a:pPr>
            <a:r>
              <a:rPr lang="zh-TW" altLang="zh-TW" dirty="0">
                <a:solidFill>
                  <a:schemeClr val="bg2">
                    <a:lumMod val="75000"/>
                  </a:schemeClr>
                </a:solidFill>
              </a:rPr>
              <a:t>應用於智慧型手錶的可重構頻率天線設計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具有波束切換的可重構毫米波天線設計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波束成形系統的相控毫米波陣列天線設計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指叉式微帶濾波器於毫米波頻帶之設計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毫米波晶片天線設計</a:t>
            </a:r>
            <a:endParaRPr lang="en-US" altLang="zh-TW" dirty="0">
              <a:solidFill>
                <a:schemeClr val="bg2">
                  <a:lumMod val="75000"/>
                </a:schemeClr>
              </a:solidFill>
            </a:endParaRPr>
          </a:p>
          <a:p>
            <a:pPr marL="514350" indent="-514350">
              <a:buFont typeface="+mj-ea"/>
              <a:buAutoNum type="ea1ChtPeriod"/>
            </a:pPr>
            <a:r>
              <a:rPr lang="en-US" altLang="zh-TW" dirty="0">
                <a:solidFill>
                  <a:schemeClr val="bg2">
                    <a:lumMod val="75000"/>
                  </a:schemeClr>
                </a:solidFill>
              </a:rPr>
              <a:t>Ka</a:t>
            </a:r>
            <a:r>
              <a:rPr lang="zh-TW" altLang="zh-TW" dirty="0">
                <a:solidFill>
                  <a:schemeClr val="bg2">
                    <a:lumMod val="75000"/>
                  </a:schemeClr>
                </a:solidFill>
              </a:rPr>
              <a:t>頻段帶通濾波器之晶片設計</a:t>
            </a:r>
            <a:endParaRPr lang="en-US" altLang="zh-TW" dirty="0">
              <a:solidFill>
                <a:schemeClr val="bg2">
                  <a:lumMod val="75000"/>
                </a:schemeClr>
              </a:solidFill>
            </a:endParaRPr>
          </a:p>
          <a:p>
            <a:pPr marL="514350" indent="-514350">
              <a:buFont typeface="+mj-ea"/>
              <a:buAutoNum type="ea1ChtPeriod"/>
            </a:pPr>
            <a:r>
              <a:rPr lang="zh-TW" altLang="en-US" dirty="0">
                <a:solidFill>
                  <a:schemeClr val="bg2">
                    <a:lumMod val="75000"/>
                  </a:schemeClr>
                </a:solidFill>
              </a:rPr>
              <a:t>總結</a:t>
            </a:r>
          </a:p>
        </p:txBody>
      </p:sp>
      <p:sp>
        <p:nvSpPr>
          <p:cNvPr id="4" name="投影片編號版面配置區 3">
            <a:extLst>
              <a:ext uri="{FF2B5EF4-FFF2-40B4-BE49-F238E27FC236}">
                <a16:creationId xmlns:a16="http://schemas.microsoft.com/office/drawing/2014/main" id="{CB74D9EC-8CD9-4216-81AA-32601A7AFF4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2</a:t>
            </a:fld>
            <a:endParaRPr lang="zh-TW" altLang="en-US"/>
          </a:p>
        </p:txBody>
      </p:sp>
    </p:spTree>
    <p:extLst>
      <p:ext uri="{BB962C8B-B14F-4D97-AF65-F5344CB8AC3E}">
        <p14:creationId xmlns:p14="http://schemas.microsoft.com/office/powerpoint/2010/main" val="2456329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BA35270-0975-464D-BF56-28E46DD49D9D}"/>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B9151685-3271-4E08-8D7A-5F6B4BAABC6C}"/>
              </a:ext>
            </a:extLst>
          </p:cNvPr>
          <p:cNvSpPr>
            <a:spLocks noGrp="1"/>
          </p:cNvSpPr>
          <p:nvPr>
            <p:ph type="title"/>
          </p:nvPr>
        </p:nvSpPr>
        <p:spPr/>
        <p:txBody>
          <a:bodyPr/>
          <a:lstStyle/>
          <a:p>
            <a:r>
              <a:rPr lang="en-US" altLang="zh-TW" dirty="0"/>
              <a:t>5</a:t>
            </a:r>
            <a:r>
              <a:rPr lang="zh-TW" altLang="en-US" dirty="0"/>
              <a:t>種狀態</a:t>
            </a:r>
            <a:r>
              <a:rPr lang="en-US" altLang="zh-TW" dirty="0"/>
              <a:t>S</a:t>
            </a:r>
            <a:r>
              <a:rPr lang="en-US" altLang="zh-TW" baseline="-25000" dirty="0"/>
              <a:t>11</a:t>
            </a:r>
            <a:r>
              <a:rPr lang="zh-TW" altLang="en-US" dirty="0"/>
              <a:t>模擬與量測</a:t>
            </a:r>
            <a:endParaRPr lang="zh-TW" altLang="en-US" baseline="-25000" dirty="0"/>
          </a:p>
        </p:txBody>
      </p:sp>
      <p:sp>
        <p:nvSpPr>
          <p:cNvPr id="4" name="投影片編號版面配置區 3">
            <a:extLst>
              <a:ext uri="{FF2B5EF4-FFF2-40B4-BE49-F238E27FC236}">
                <a16:creationId xmlns:a16="http://schemas.microsoft.com/office/drawing/2014/main" id="{BF87D55D-916D-463D-9A02-F484D944603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29</a:t>
            </a:fld>
            <a:endParaRPr lang="zh-TW" altLang="en-US"/>
          </a:p>
        </p:txBody>
      </p:sp>
      <p:pic>
        <p:nvPicPr>
          <p:cNvPr id="6" name="圖片 5">
            <a:extLst>
              <a:ext uri="{FF2B5EF4-FFF2-40B4-BE49-F238E27FC236}">
                <a16:creationId xmlns:a16="http://schemas.microsoft.com/office/drawing/2014/main" id="{869F01C4-1008-470C-99A5-9E009DC6F8F4}"/>
              </a:ext>
            </a:extLst>
          </p:cNvPr>
          <p:cNvPicPr>
            <a:picLocks noChangeAspect="1"/>
          </p:cNvPicPr>
          <p:nvPr/>
        </p:nvPicPr>
        <p:blipFill rotWithShape="1">
          <a:blip r:embed="rId3"/>
          <a:srcRect l="7063" t="8353" r="10846"/>
          <a:stretch/>
        </p:blipFill>
        <p:spPr>
          <a:xfrm>
            <a:off x="485778" y="3942113"/>
            <a:ext cx="3240000" cy="2776378"/>
          </a:xfrm>
          <a:prstGeom prst="rect">
            <a:avLst/>
          </a:prstGeom>
          <a:solidFill>
            <a:schemeClr val="bg1"/>
          </a:solidFill>
        </p:spPr>
      </p:pic>
      <p:pic>
        <p:nvPicPr>
          <p:cNvPr id="7" name="圖片 6">
            <a:extLst>
              <a:ext uri="{FF2B5EF4-FFF2-40B4-BE49-F238E27FC236}">
                <a16:creationId xmlns:a16="http://schemas.microsoft.com/office/drawing/2014/main" id="{6710A2DC-DD32-4F28-B6CF-0543F7B63C39}"/>
              </a:ext>
            </a:extLst>
          </p:cNvPr>
          <p:cNvPicPr>
            <a:picLocks noChangeAspect="1"/>
          </p:cNvPicPr>
          <p:nvPr/>
        </p:nvPicPr>
        <p:blipFill rotWithShape="1">
          <a:blip r:embed="rId4"/>
          <a:srcRect l="6360" t="8287" r="11271"/>
          <a:stretch/>
        </p:blipFill>
        <p:spPr>
          <a:xfrm>
            <a:off x="485778" y="1189032"/>
            <a:ext cx="3240000" cy="2761264"/>
          </a:xfrm>
          <a:prstGeom prst="rect">
            <a:avLst/>
          </a:prstGeom>
          <a:solidFill>
            <a:schemeClr val="bg1"/>
          </a:solidFill>
        </p:spPr>
      </p:pic>
      <p:pic>
        <p:nvPicPr>
          <p:cNvPr id="8" name="圖片 7">
            <a:extLst>
              <a:ext uri="{FF2B5EF4-FFF2-40B4-BE49-F238E27FC236}">
                <a16:creationId xmlns:a16="http://schemas.microsoft.com/office/drawing/2014/main" id="{99B489FC-8623-4A50-A79F-9F5ED2EA95F6}"/>
              </a:ext>
            </a:extLst>
          </p:cNvPr>
          <p:cNvPicPr>
            <a:picLocks noChangeAspect="1"/>
          </p:cNvPicPr>
          <p:nvPr/>
        </p:nvPicPr>
        <p:blipFill>
          <a:blip r:embed="rId5"/>
          <a:stretch>
            <a:fillRect/>
          </a:stretch>
        </p:blipFill>
        <p:spPr>
          <a:xfrm>
            <a:off x="4622756" y="2412461"/>
            <a:ext cx="6870787" cy="2578832"/>
          </a:xfrm>
          <a:prstGeom prst="rect">
            <a:avLst/>
          </a:prstGeom>
        </p:spPr>
      </p:pic>
    </p:spTree>
    <p:extLst>
      <p:ext uri="{BB962C8B-B14F-4D97-AF65-F5344CB8AC3E}">
        <p14:creationId xmlns:p14="http://schemas.microsoft.com/office/powerpoint/2010/main" val="1022105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81BDD2A1-90C8-496F-B66F-7615CE841436}"/>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17EAE7D4-E033-4C0B-A0B3-9DE93824436F}"/>
              </a:ext>
            </a:extLst>
          </p:cNvPr>
          <p:cNvSpPr>
            <a:spLocks noGrp="1"/>
          </p:cNvSpPr>
          <p:nvPr>
            <p:ph type="title"/>
          </p:nvPr>
        </p:nvSpPr>
        <p:spPr>
          <a:xfrm>
            <a:off x="838200" y="0"/>
            <a:ext cx="10515600" cy="981438"/>
          </a:xfrm>
        </p:spPr>
        <p:txBody>
          <a:bodyPr/>
          <a:lstStyle/>
          <a:p>
            <a:r>
              <a:rPr lang="zh-TW" altLang="en-US" dirty="0"/>
              <a:t>天線場型</a:t>
            </a:r>
            <a:r>
              <a:rPr lang="en-US" altLang="zh-TW" dirty="0"/>
              <a:t> </a:t>
            </a:r>
            <a:endParaRPr lang="zh-TW" altLang="en-US" dirty="0"/>
          </a:p>
        </p:txBody>
      </p:sp>
      <p:pic>
        <p:nvPicPr>
          <p:cNvPr id="22" name="圖片 21">
            <a:extLst>
              <a:ext uri="{FF2B5EF4-FFF2-40B4-BE49-F238E27FC236}">
                <a16:creationId xmlns:a16="http://schemas.microsoft.com/office/drawing/2014/main" id="{0873D370-3861-4274-AFD4-6502E82E959A}"/>
              </a:ext>
            </a:extLst>
          </p:cNvPr>
          <p:cNvPicPr>
            <a:picLocks noChangeAspect="1"/>
          </p:cNvPicPr>
          <p:nvPr/>
        </p:nvPicPr>
        <p:blipFill>
          <a:blip r:embed="rId3"/>
          <a:stretch>
            <a:fillRect/>
          </a:stretch>
        </p:blipFill>
        <p:spPr>
          <a:xfrm>
            <a:off x="8316650" y="1735493"/>
            <a:ext cx="2702159" cy="1281793"/>
          </a:xfrm>
          <a:prstGeom prst="rect">
            <a:avLst/>
          </a:prstGeom>
        </p:spPr>
      </p:pic>
      <p:pic>
        <p:nvPicPr>
          <p:cNvPr id="5" name="圖片 4">
            <a:extLst>
              <a:ext uri="{FF2B5EF4-FFF2-40B4-BE49-F238E27FC236}">
                <a16:creationId xmlns:a16="http://schemas.microsoft.com/office/drawing/2014/main" id="{61950B86-659F-4E39-A0B2-0FA11B968094}"/>
              </a:ext>
            </a:extLst>
          </p:cNvPr>
          <p:cNvPicPr>
            <a:picLocks noChangeAspect="1"/>
          </p:cNvPicPr>
          <p:nvPr/>
        </p:nvPicPr>
        <p:blipFill>
          <a:blip r:embed="rId4"/>
          <a:stretch>
            <a:fillRect/>
          </a:stretch>
        </p:blipFill>
        <p:spPr>
          <a:xfrm>
            <a:off x="4456905" y="1200524"/>
            <a:ext cx="3600000" cy="2758442"/>
          </a:xfrm>
          <a:prstGeom prst="rect">
            <a:avLst/>
          </a:prstGeom>
          <a:solidFill>
            <a:schemeClr val="bg1"/>
          </a:solidFill>
          <a:ln>
            <a:noFill/>
          </a:ln>
        </p:spPr>
      </p:pic>
      <p:pic>
        <p:nvPicPr>
          <p:cNvPr id="6" name="圖片 5">
            <a:extLst>
              <a:ext uri="{FF2B5EF4-FFF2-40B4-BE49-F238E27FC236}">
                <a16:creationId xmlns:a16="http://schemas.microsoft.com/office/drawing/2014/main" id="{F1DC5FB4-D306-48EA-A800-61EB1F27920C}"/>
              </a:ext>
            </a:extLst>
          </p:cNvPr>
          <p:cNvPicPr>
            <a:picLocks noChangeAspect="1"/>
          </p:cNvPicPr>
          <p:nvPr/>
        </p:nvPicPr>
        <p:blipFill>
          <a:blip r:embed="rId5"/>
          <a:stretch>
            <a:fillRect/>
          </a:stretch>
        </p:blipFill>
        <p:spPr>
          <a:xfrm>
            <a:off x="4458677" y="4096095"/>
            <a:ext cx="3600000" cy="2758442"/>
          </a:xfrm>
          <a:prstGeom prst="rect">
            <a:avLst/>
          </a:prstGeom>
          <a:solidFill>
            <a:schemeClr val="bg1"/>
          </a:solidFill>
          <a:ln>
            <a:noFill/>
          </a:ln>
        </p:spPr>
      </p:pic>
      <p:pic>
        <p:nvPicPr>
          <p:cNvPr id="8" name="圖片 7">
            <a:extLst>
              <a:ext uri="{FF2B5EF4-FFF2-40B4-BE49-F238E27FC236}">
                <a16:creationId xmlns:a16="http://schemas.microsoft.com/office/drawing/2014/main" id="{AE9AAB92-8CCD-41AB-9132-BFFFCC099897}"/>
              </a:ext>
            </a:extLst>
          </p:cNvPr>
          <p:cNvPicPr>
            <a:picLocks noChangeAspect="1"/>
          </p:cNvPicPr>
          <p:nvPr/>
        </p:nvPicPr>
        <p:blipFill>
          <a:blip r:embed="rId6"/>
          <a:stretch>
            <a:fillRect/>
          </a:stretch>
        </p:blipFill>
        <p:spPr>
          <a:xfrm>
            <a:off x="8075567" y="4105426"/>
            <a:ext cx="3600000" cy="2754864"/>
          </a:xfrm>
          <a:prstGeom prst="rect">
            <a:avLst/>
          </a:prstGeom>
          <a:solidFill>
            <a:schemeClr val="bg1"/>
          </a:solidFill>
          <a:ln>
            <a:noFill/>
          </a:ln>
        </p:spPr>
      </p:pic>
      <p:pic>
        <p:nvPicPr>
          <p:cNvPr id="12" name="圖片 11">
            <a:extLst>
              <a:ext uri="{FF2B5EF4-FFF2-40B4-BE49-F238E27FC236}">
                <a16:creationId xmlns:a16="http://schemas.microsoft.com/office/drawing/2014/main" id="{1E618F2A-8D93-4009-8750-6BE8E28CAC42}"/>
              </a:ext>
            </a:extLst>
          </p:cNvPr>
          <p:cNvPicPr>
            <a:picLocks noChangeAspect="1"/>
          </p:cNvPicPr>
          <p:nvPr/>
        </p:nvPicPr>
        <p:blipFill>
          <a:blip r:embed="rId7"/>
          <a:stretch>
            <a:fillRect/>
          </a:stretch>
        </p:blipFill>
        <p:spPr>
          <a:xfrm>
            <a:off x="856905" y="1206392"/>
            <a:ext cx="3600000" cy="2761905"/>
          </a:xfrm>
          <a:prstGeom prst="rect">
            <a:avLst/>
          </a:prstGeom>
          <a:ln>
            <a:noFill/>
          </a:ln>
        </p:spPr>
      </p:pic>
      <p:pic>
        <p:nvPicPr>
          <p:cNvPr id="13" name="圖片 12">
            <a:extLst>
              <a:ext uri="{FF2B5EF4-FFF2-40B4-BE49-F238E27FC236}">
                <a16:creationId xmlns:a16="http://schemas.microsoft.com/office/drawing/2014/main" id="{C58E3440-EED1-4F6B-9F8F-8B68D51016C3}"/>
              </a:ext>
            </a:extLst>
          </p:cNvPr>
          <p:cNvPicPr>
            <a:picLocks noChangeAspect="1"/>
          </p:cNvPicPr>
          <p:nvPr/>
        </p:nvPicPr>
        <p:blipFill>
          <a:blip r:embed="rId8"/>
          <a:stretch>
            <a:fillRect/>
          </a:stretch>
        </p:blipFill>
        <p:spPr>
          <a:xfrm>
            <a:off x="856905" y="4096095"/>
            <a:ext cx="3600000" cy="2761905"/>
          </a:xfrm>
          <a:prstGeom prst="rect">
            <a:avLst/>
          </a:prstGeom>
          <a:ln>
            <a:noFill/>
          </a:ln>
        </p:spPr>
      </p:pic>
      <p:sp>
        <p:nvSpPr>
          <p:cNvPr id="4" name="投影片編號版面配置區 3">
            <a:extLst>
              <a:ext uri="{FF2B5EF4-FFF2-40B4-BE49-F238E27FC236}">
                <a16:creationId xmlns:a16="http://schemas.microsoft.com/office/drawing/2014/main" id="{3A25C857-5008-4AAD-B5FC-A79EA98D62F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30</a:t>
            </a:fld>
            <a:endParaRPr lang="zh-TW" altLang="en-US"/>
          </a:p>
        </p:txBody>
      </p:sp>
    </p:spTree>
    <p:extLst>
      <p:ext uri="{BB962C8B-B14F-4D97-AF65-F5344CB8AC3E}">
        <p14:creationId xmlns:p14="http://schemas.microsoft.com/office/powerpoint/2010/main" val="847150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EAE7D4-E033-4C0B-A0B3-9DE93824436F}"/>
              </a:ext>
            </a:extLst>
          </p:cNvPr>
          <p:cNvSpPr>
            <a:spLocks noGrp="1"/>
          </p:cNvSpPr>
          <p:nvPr>
            <p:ph type="title"/>
          </p:nvPr>
        </p:nvSpPr>
        <p:spPr/>
        <p:txBody>
          <a:bodyPr/>
          <a:lstStyle/>
          <a:p>
            <a:r>
              <a:rPr lang="en-US" altLang="zh-TW" dirty="0"/>
              <a:t>5</a:t>
            </a:r>
            <a:r>
              <a:rPr lang="zh-TW" altLang="zh-TW" dirty="0"/>
              <a:t>種</a:t>
            </a:r>
            <a:r>
              <a:rPr lang="zh-TW" altLang="en-US" dirty="0"/>
              <a:t>狀態</a:t>
            </a:r>
            <a:r>
              <a:rPr lang="zh-TW" altLang="zh-TW" dirty="0"/>
              <a:t>的天線增益</a:t>
            </a:r>
            <a:endParaRPr lang="zh-TW" altLang="en-US" dirty="0"/>
          </a:p>
        </p:txBody>
      </p:sp>
      <p:sp>
        <p:nvSpPr>
          <p:cNvPr id="4" name="投影片編號版面配置區 3">
            <a:extLst>
              <a:ext uri="{FF2B5EF4-FFF2-40B4-BE49-F238E27FC236}">
                <a16:creationId xmlns:a16="http://schemas.microsoft.com/office/drawing/2014/main" id="{3A25C857-5008-4AAD-B5FC-A79EA98D62F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31</a:t>
            </a:fld>
            <a:endParaRPr lang="zh-TW" altLang="en-US"/>
          </a:p>
        </p:txBody>
      </p:sp>
      <p:pic>
        <p:nvPicPr>
          <p:cNvPr id="5" name="圖片 4">
            <a:extLst>
              <a:ext uri="{FF2B5EF4-FFF2-40B4-BE49-F238E27FC236}">
                <a16:creationId xmlns:a16="http://schemas.microsoft.com/office/drawing/2014/main" id="{B3FD8185-32D0-487E-9EF9-498CBD0E0CBB}"/>
              </a:ext>
            </a:extLst>
          </p:cNvPr>
          <p:cNvPicPr/>
          <p:nvPr/>
        </p:nvPicPr>
        <p:blipFill rotWithShape="1">
          <a:blip r:embed="rId3">
            <a:extLst>
              <a:ext uri="{28A0092B-C50C-407E-A947-70E740481C1C}">
                <a14:useLocalDpi xmlns:a14="http://schemas.microsoft.com/office/drawing/2010/main" val="0"/>
              </a:ext>
            </a:extLst>
          </a:blip>
          <a:srcRect b="3944"/>
          <a:stretch/>
        </p:blipFill>
        <p:spPr bwMode="auto">
          <a:xfrm>
            <a:off x="204094" y="1522925"/>
            <a:ext cx="6101456" cy="4493700"/>
          </a:xfrm>
          <a:prstGeom prst="rect">
            <a:avLst/>
          </a:prstGeom>
          <a:noFill/>
          <a:ln>
            <a:noFill/>
          </a:ln>
          <a:extLst>
            <a:ext uri="{53640926-AAD7-44D8-BBD7-CCE9431645EC}">
              <a14:shadowObscured xmlns:a14="http://schemas.microsoft.com/office/drawing/2010/main"/>
            </a:ext>
          </a:extLst>
        </p:spPr>
      </p:pic>
      <p:pic>
        <p:nvPicPr>
          <p:cNvPr id="6" name="圖片 5">
            <a:extLst>
              <a:ext uri="{FF2B5EF4-FFF2-40B4-BE49-F238E27FC236}">
                <a16:creationId xmlns:a16="http://schemas.microsoft.com/office/drawing/2014/main" id="{562F06AD-D0E7-449F-A532-91E072253E53}"/>
              </a:ext>
            </a:extLst>
          </p:cNvPr>
          <p:cNvPicPr/>
          <p:nvPr/>
        </p:nvPicPr>
        <p:blipFill rotWithShape="1">
          <a:blip r:embed="rId4">
            <a:extLst>
              <a:ext uri="{28A0092B-C50C-407E-A947-70E740481C1C}">
                <a14:useLocalDpi xmlns:a14="http://schemas.microsoft.com/office/drawing/2010/main" val="0"/>
              </a:ext>
            </a:extLst>
          </a:blip>
          <a:srcRect b="3061"/>
          <a:stretch/>
        </p:blipFill>
        <p:spPr bwMode="auto">
          <a:xfrm>
            <a:off x="5559872" y="1522925"/>
            <a:ext cx="6101456" cy="453526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9468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EAE7D4-E033-4C0B-A0B3-9DE93824436F}"/>
              </a:ext>
            </a:extLst>
          </p:cNvPr>
          <p:cNvSpPr>
            <a:spLocks noGrp="1"/>
          </p:cNvSpPr>
          <p:nvPr>
            <p:ph type="title"/>
          </p:nvPr>
        </p:nvSpPr>
        <p:spPr/>
        <p:txBody>
          <a:bodyPr/>
          <a:lstStyle/>
          <a:p>
            <a:r>
              <a:rPr lang="zh-TW" altLang="zh-TW" dirty="0"/>
              <a:t>文獻比較與討論</a:t>
            </a:r>
            <a:endParaRPr lang="zh-TW" altLang="en-US" dirty="0"/>
          </a:p>
        </p:txBody>
      </p:sp>
      <p:sp>
        <p:nvSpPr>
          <p:cNvPr id="4" name="投影片編號版面配置區 3">
            <a:extLst>
              <a:ext uri="{FF2B5EF4-FFF2-40B4-BE49-F238E27FC236}">
                <a16:creationId xmlns:a16="http://schemas.microsoft.com/office/drawing/2014/main" id="{3A25C857-5008-4AAD-B5FC-A79EA98D62F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32</a:t>
            </a:fld>
            <a:endParaRPr lang="zh-TW" altLang="en-US"/>
          </a:p>
        </p:txBody>
      </p:sp>
      <p:sp>
        <p:nvSpPr>
          <p:cNvPr id="6" name="矩形 5">
            <a:extLst>
              <a:ext uri="{FF2B5EF4-FFF2-40B4-BE49-F238E27FC236}">
                <a16:creationId xmlns:a16="http://schemas.microsoft.com/office/drawing/2014/main" id="{5B297F8D-759F-4CA4-9FB8-CAF554578CFE}"/>
              </a:ext>
            </a:extLst>
          </p:cNvPr>
          <p:cNvSpPr/>
          <p:nvPr/>
        </p:nvSpPr>
        <p:spPr>
          <a:xfrm>
            <a:off x="7323753" y="2892101"/>
            <a:ext cx="541176" cy="2705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53455FD-3FF5-47A8-B87C-82C35E932668}"/>
              </a:ext>
            </a:extLst>
          </p:cNvPr>
          <p:cNvSpPr/>
          <p:nvPr/>
        </p:nvSpPr>
        <p:spPr>
          <a:xfrm>
            <a:off x="7323753" y="3220227"/>
            <a:ext cx="541176" cy="2705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B06E505-273A-4D33-A9B3-956C42A75A84}"/>
              </a:ext>
            </a:extLst>
          </p:cNvPr>
          <p:cNvSpPr/>
          <p:nvPr/>
        </p:nvSpPr>
        <p:spPr>
          <a:xfrm>
            <a:off x="7323753" y="4145535"/>
            <a:ext cx="541176" cy="2705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1FE102B3-B5ED-414A-9248-2E2981ABF3C0}"/>
              </a:ext>
            </a:extLst>
          </p:cNvPr>
          <p:cNvSpPr/>
          <p:nvPr/>
        </p:nvSpPr>
        <p:spPr>
          <a:xfrm>
            <a:off x="9951603" y="4145534"/>
            <a:ext cx="1383147" cy="8086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矩形 11">
            <a:extLst>
              <a:ext uri="{FF2B5EF4-FFF2-40B4-BE49-F238E27FC236}">
                <a16:creationId xmlns:a16="http://schemas.microsoft.com/office/drawing/2014/main" id="{3BA73094-5BA9-411B-ADE0-A68D8D0B651C}"/>
              </a:ext>
            </a:extLst>
          </p:cNvPr>
          <p:cNvSpPr/>
          <p:nvPr/>
        </p:nvSpPr>
        <p:spPr>
          <a:xfrm>
            <a:off x="9951603" y="3809242"/>
            <a:ext cx="1383147" cy="2705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CC22413A-F16C-4037-B1E9-4BB93B721BED}"/>
              </a:ext>
            </a:extLst>
          </p:cNvPr>
          <p:cNvSpPr/>
          <p:nvPr/>
        </p:nvSpPr>
        <p:spPr>
          <a:xfrm>
            <a:off x="8223023" y="2892101"/>
            <a:ext cx="1567544" cy="27245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6B283328-70D4-4269-842F-19AD73A39EBC}"/>
              </a:ext>
            </a:extLst>
          </p:cNvPr>
          <p:cNvPicPr>
            <a:picLocks noChangeAspect="1"/>
          </p:cNvPicPr>
          <p:nvPr/>
        </p:nvPicPr>
        <p:blipFill>
          <a:blip r:embed="rId3"/>
          <a:stretch>
            <a:fillRect/>
          </a:stretch>
        </p:blipFill>
        <p:spPr>
          <a:xfrm>
            <a:off x="942519" y="1582573"/>
            <a:ext cx="10516511" cy="4200508"/>
          </a:xfrm>
          <a:prstGeom prst="rect">
            <a:avLst/>
          </a:prstGeom>
        </p:spPr>
      </p:pic>
    </p:spTree>
    <p:extLst>
      <p:ext uri="{BB962C8B-B14F-4D97-AF65-F5344CB8AC3E}">
        <p14:creationId xmlns:p14="http://schemas.microsoft.com/office/powerpoint/2010/main" val="2568211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EAE7D4-E033-4C0B-A0B3-9DE93824436F}"/>
              </a:ext>
            </a:extLst>
          </p:cNvPr>
          <p:cNvSpPr>
            <a:spLocks noGrp="1"/>
          </p:cNvSpPr>
          <p:nvPr>
            <p:ph type="title"/>
          </p:nvPr>
        </p:nvSpPr>
        <p:spPr/>
        <p:txBody>
          <a:bodyPr>
            <a:normAutofit/>
          </a:bodyPr>
          <a:lstStyle/>
          <a:p>
            <a:r>
              <a:rPr lang="zh-TW" altLang="zh-TW" dirty="0"/>
              <a:t>功率密度模擬分析</a:t>
            </a:r>
            <a:endParaRPr lang="zh-TW" altLang="en-US" dirty="0"/>
          </a:p>
        </p:txBody>
      </p:sp>
      <p:sp>
        <p:nvSpPr>
          <p:cNvPr id="4" name="投影片編號版面配置區 3">
            <a:extLst>
              <a:ext uri="{FF2B5EF4-FFF2-40B4-BE49-F238E27FC236}">
                <a16:creationId xmlns:a16="http://schemas.microsoft.com/office/drawing/2014/main" id="{3A25C857-5008-4AAD-B5FC-A79EA98D62F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33</a:t>
            </a:fld>
            <a:endParaRPr lang="zh-TW" altLang="en-US"/>
          </a:p>
        </p:txBody>
      </p:sp>
      <p:pic>
        <p:nvPicPr>
          <p:cNvPr id="8" name="圖片 7">
            <a:extLst>
              <a:ext uri="{FF2B5EF4-FFF2-40B4-BE49-F238E27FC236}">
                <a16:creationId xmlns:a16="http://schemas.microsoft.com/office/drawing/2014/main" id="{F9258232-1F5C-4663-8A53-BF1D8D4BD137}"/>
              </a:ext>
            </a:extLst>
          </p:cNvPr>
          <p:cNvPicPr/>
          <p:nvPr/>
        </p:nvPicPr>
        <p:blipFill>
          <a:blip r:embed="rId3"/>
          <a:stretch>
            <a:fillRect/>
          </a:stretch>
        </p:blipFill>
        <p:spPr>
          <a:xfrm>
            <a:off x="285049" y="3082218"/>
            <a:ext cx="3787430" cy="2719306"/>
          </a:xfrm>
          <a:prstGeom prst="rect">
            <a:avLst/>
          </a:prstGeom>
          <a:solidFill>
            <a:schemeClr val="bg1"/>
          </a:solidFill>
        </p:spPr>
      </p:pic>
      <p:pic>
        <p:nvPicPr>
          <p:cNvPr id="11" name="圖片 10">
            <a:extLst>
              <a:ext uri="{FF2B5EF4-FFF2-40B4-BE49-F238E27FC236}">
                <a16:creationId xmlns:a16="http://schemas.microsoft.com/office/drawing/2014/main" id="{94D84492-69C0-4B96-8678-6D9E80A8A625}"/>
              </a:ext>
            </a:extLst>
          </p:cNvPr>
          <p:cNvPicPr>
            <a:picLocks noChangeAspect="1"/>
          </p:cNvPicPr>
          <p:nvPr/>
        </p:nvPicPr>
        <p:blipFill rotWithShape="1">
          <a:blip r:embed="rId4"/>
          <a:srcRect r="10663"/>
          <a:stretch/>
        </p:blipFill>
        <p:spPr>
          <a:xfrm>
            <a:off x="2151370" y="1395951"/>
            <a:ext cx="4357529" cy="1350891"/>
          </a:xfrm>
          <a:prstGeom prst="rect">
            <a:avLst/>
          </a:prstGeom>
        </p:spPr>
      </p:pic>
      <p:pic>
        <p:nvPicPr>
          <p:cNvPr id="12" name="圖片 11">
            <a:extLst>
              <a:ext uri="{FF2B5EF4-FFF2-40B4-BE49-F238E27FC236}">
                <a16:creationId xmlns:a16="http://schemas.microsoft.com/office/drawing/2014/main" id="{9AAEDC02-9A3A-41C9-812F-274379B1B39F}"/>
              </a:ext>
            </a:extLst>
          </p:cNvPr>
          <p:cNvPicPr>
            <a:picLocks noChangeAspect="1"/>
          </p:cNvPicPr>
          <p:nvPr/>
        </p:nvPicPr>
        <p:blipFill>
          <a:blip r:embed="rId5"/>
          <a:stretch>
            <a:fillRect/>
          </a:stretch>
        </p:blipFill>
        <p:spPr>
          <a:xfrm>
            <a:off x="6322287" y="1231116"/>
            <a:ext cx="3265581" cy="1667390"/>
          </a:xfrm>
          <a:prstGeom prst="rect">
            <a:avLst/>
          </a:prstGeom>
        </p:spPr>
      </p:pic>
      <p:pic>
        <p:nvPicPr>
          <p:cNvPr id="3" name="圖片 2">
            <a:extLst>
              <a:ext uri="{FF2B5EF4-FFF2-40B4-BE49-F238E27FC236}">
                <a16:creationId xmlns:a16="http://schemas.microsoft.com/office/drawing/2014/main" id="{6E2C7D91-A9BC-4D06-921C-B3620633D3D4}"/>
              </a:ext>
            </a:extLst>
          </p:cNvPr>
          <p:cNvPicPr>
            <a:picLocks noChangeAspect="1"/>
          </p:cNvPicPr>
          <p:nvPr/>
        </p:nvPicPr>
        <p:blipFill>
          <a:blip r:embed="rId6"/>
          <a:stretch>
            <a:fillRect/>
          </a:stretch>
        </p:blipFill>
        <p:spPr>
          <a:xfrm>
            <a:off x="4250891" y="3082217"/>
            <a:ext cx="7728702" cy="2954689"/>
          </a:xfrm>
          <a:prstGeom prst="rect">
            <a:avLst/>
          </a:prstGeom>
          <a:noFill/>
        </p:spPr>
      </p:pic>
    </p:spTree>
    <p:extLst>
      <p:ext uri="{BB962C8B-B14F-4D97-AF65-F5344CB8AC3E}">
        <p14:creationId xmlns:p14="http://schemas.microsoft.com/office/powerpoint/2010/main" val="1881875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EAE7D4-E033-4C0B-A0B3-9DE93824436F}"/>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01040547-9E26-40D9-AB62-EE47110439E9}"/>
              </a:ext>
            </a:extLst>
          </p:cNvPr>
          <p:cNvSpPr>
            <a:spLocks noGrp="1"/>
          </p:cNvSpPr>
          <p:nvPr>
            <p:ph sz="quarter" idx="10"/>
          </p:nvPr>
        </p:nvSpPr>
        <p:spPr/>
        <p:txBody>
          <a:bodyPr/>
          <a:lstStyle/>
          <a:p>
            <a:r>
              <a:rPr lang="zh-TW" altLang="zh-TW" dirty="0"/>
              <a:t>實現可切換波束方向的可重構特性</a:t>
            </a:r>
            <a:r>
              <a:rPr lang="zh-TW" altLang="en-US" dirty="0"/>
              <a:t>。</a:t>
            </a:r>
            <a:endParaRPr lang="en-US" altLang="zh-TW" dirty="0"/>
          </a:p>
          <a:p>
            <a:r>
              <a:rPr lang="zh-TW" altLang="zh-TW" dirty="0"/>
              <a:t>主輻射波束可以在四個不同的方向上進行改變與組合。</a:t>
            </a:r>
            <a:endParaRPr lang="en-US" altLang="zh-TW" dirty="0"/>
          </a:p>
          <a:p>
            <a:r>
              <a:rPr lang="zh-TW" altLang="zh-TW" dirty="0"/>
              <a:t>功率密度均符合</a:t>
            </a:r>
            <a:r>
              <a:rPr lang="en-US" altLang="zh-TW" dirty="0"/>
              <a:t>1cm</a:t>
            </a:r>
            <a:r>
              <a:rPr lang="en-US" altLang="zh-TW" baseline="30000" dirty="0"/>
              <a:t>2</a:t>
            </a:r>
            <a:r>
              <a:rPr lang="zh-TW" altLang="zh-TW" dirty="0"/>
              <a:t>面積上平均限制</a:t>
            </a:r>
            <a:r>
              <a:rPr lang="zh-TW" altLang="en-US" dirty="0"/>
              <a:t>的</a:t>
            </a:r>
            <a:r>
              <a:rPr lang="en-US" altLang="zh-TW" dirty="0"/>
              <a:t>40 W/m</a:t>
            </a:r>
            <a:r>
              <a:rPr lang="en-US" altLang="zh-TW" baseline="30000" dirty="0"/>
              <a:t>2</a:t>
            </a:r>
            <a:r>
              <a:rPr lang="zh-TW" altLang="zh-TW" dirty="0"/>
              <a:t>。</a:t>
            </a:r>
            <a:endParaRPr lang="en-US" altLang="zh-TW" dirty="0"/>
          </a:p>
          <a:p>
            <a:r>
              <a:rPr lang="zh-TW" altLang="zh-TW" dirty="0"/>
              <a:t>未來可結合上一章的智慧型手錶，對可穿戴式與物聯網進入毫米波頻段的進一步研究。</a:t>
            </a:r>
          </a:p>
          <a:p>
            <a:endParaRPr lang="zh-TW" altLang="en-US" dirty="0"/>
          </a:p>
        </p:txBody>
      </p:sp>
      <p:sp>
        <p:nvSpPr>
          <p:cNvPr id="4" name="投影片編號版面配置區 3">
            <a:extLst>
              <a:ext uri="{FF2B5EF4-FFF2-40B4-BE49-F238E27FC236}">
                <a16:creationId xmlns:a16="http://schemas.microsoft.com/office/drawing/2014/main" id="{3A25C857-5008-4AAD-B5FC-A79EA98D62F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34</a:t>
            </a:fld>
            <a:endParaRPr lang="zh-TW" altLang="en-US"/>
          </a:p>
        </p:txBody>
      </p:sp>
    </p:spTree>
    <p:extLst>
      <p:ext uri="{BB962C8B-B14F-4D97-AF65-F5344CB8AC3E}">
        <p14:creationId xmlns:p14="http://schemas.microsoft.com/office/powerpoint/2010/main" val="1805157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397261-8813-4AD9-999B-6958D256B80B}"/>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31A02017-96EF-4835-B43E-E1AFA7C6BF71}"/>
              </a:ext>
            </a:extLst>
          </p:cNvPr>
          <p:cNvSpPr>
            <a:spLocks noGrp="1"/>
          </p:cNvSpPr>
          <p:nvPr>
            <p:ph sz="quarter" idx="10"/>
          </p:nvPr>
        </p:nvSpPr>
        <p:spPr/>
        <p:txBody>
          <a:bodyPr>
            <a:normAutofit fontScale="92500"/>
          </a:bodyPr>
          <a:lstStyle/>
          <a:p>
            <a:pPr marL="514350" indent="-514350">
              <a:buFont typeface="+mj-ea"/>
              <a:buAutoNum type="ea1ChtPeriod"/>
            </a:pPr>
            <a:r>
              <a:rPr lang="zh-TW" altLang="en-US" dirty="0">
                <a:solidFill>
                  <a:schemeClr val="bg2">
                    <a:lumMod val="75000"/>
                  </a:schemeClr>
                </a:solidFill>
              </a:rPr>
              <a:t>介紹</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應用於智慧型手錶的可重構頻率天線設計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具有波束切換的可重構毫米波天線設計</a:t>
            </a:r>
            <a:endParaRPr lang="en-US" altLang="zh-TW" dirty="0">
              <a:solidFill>
                <a:schemeClr val="bg2">
                  <a:lumMod val="75000"/>
                </a:schemeClr>
              </a:solidFill>
            </a:endParaRPr>
          </a:p>
          <a:p>
            <a:pPr marL="742950" indent="-742950">
              <a:buFont typeface="+mj-ea"/>
              <a:buAutoNum type="ea1ChtPeriod"/>
            </a:pPr>
            <a:r>
              <a:rPr lang="zh-TW" altLang="zh-TW" sz="4400" dirty="0">
                <a:solidFill>
                  <a:srgbClr val="FF0000"/>
                </a:solidFill>
              </a:rPr>
              <a:t>波束成形系統的相控毫米波陣列天線設計</a:t>
            </a:r>
            <a:endParaRPr lang="en-US" altLang="zh-TW" sz="4400" dirty="0">
              <a:solidFill>
                <a:srgbClr val="FF0000"/>
              </a:solidFill>
            </a:endParaRPr>
          </a:p>
          <a:p>
            <a:pPr marL="514350" indent="-514350">
              <a:buFont typeface="+mj-ea"/>
              <a:buAutoNum type="ea1ChtPeriod"/>
            </a:pPr>
            <a:r>
              <a:rPr lang="zh-TW" altLang="zh-TW" dirty="0">
                <a:solidFill>
                  <a:schemeClr val="bg2">
                    <a:lumMod val="75000"/>
                  </a:schemeClr>
                </a:solidFill>
              </a:rPr>
              <a:t>指叉式微帶濾波器於毫米波頻帶之設計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毫米波晶片天線設計</a:t>
            </a:r>
            <a:endParaRPr lang="en-US" altLang="zh-TW" dirty="0">
              <a:solidFill>
                <a:schemeClr val="bg2">
                  <a:lumMod val="75000"/>
                </a:schemeClr>
              </a:solidFill>
            </a:endParaRPr>
          </a:p>
          <a:p>
            <a:pPr marL="514350" indent="-514350">
              <a:buFont typeface="+mj-ea"/>
              <a:buAutoNum type="ea1ChtPeriod"/>
            </a:pPr>
            <a:r>
              <a:rPr lang="en-US" altLang="zh-TW" dirty="0">
                <a:solidFill>
                  <a:schemeClr val="bg2">
                    <a:lumMod val="75000"/>
                  </a:schemeClr>
                </a:solidFill>
              </a:rPr>
              <a:t>Ka</a:t>
            </a:r>
            <a:r>
              <a:rPr lang="zh-TW" altLang="zh-TW" dirty="0">
                <a:solidFill>
                  <a:schemeClr val="bg2">
                    <a:lumMod val="75000"/>
                  </a:schemeClr>
                </a:solidFill>
              </a:rPr>
              <a:t>頻段帶通濾波器之晶片設計</a:t>
            </a:r>
            <a:endParaRPr lang="en-US" altLang="zh-TW" dirty="0">
              <a:solidFill>
                <a:schemeClr val="bg2">
                  <a:lumMod val="75000"/>
                </a:schemeClr>
              </a:solidFill>
            </a:endParaRPr>
          </a:p>
          <a:p>
            <a:pPr marL="514350" indent="-514350">
              <a:buFont typeface="+mj-ea"/>
              <a:buAutoNum type="ea1ChtPeriod"/>
            </a:pPr>
            <a:r>
              <a:rPr lang="zh-TW" altLang="en-US" dirty="0">
                <a:solidFill>
                  <a:schemeClr val="bg2">
                    <a:lumMod val="75000"/>
                  </a:schemeClr>
                </a:solidFill>
              </a:rPr>
              <a:t>總結</a:t>
            </a:r>
          </a:p>
        </p:txBody>
      </p:sp>
      <p:sp>
        <p:nvSpPr>
          <p:cNvPr id="4" name="投影片編號版面配置區 3">
            <a:extLst>
              <a:ext uri="{FF2B5EF4-FFF2-40B4-BE49-F238E27FC236}">
                <a16:creationId xmlns:a16="http://schemas.microsoft.com/office/drawing/2014/main" id="{CB74D9EC-8CD9-4216-81AA-32601A7AFF4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35</a:t>
            </a:fld>
            <a:endParaRPr lang="zh-TW" altLang="en-US"/>
          </a:p>
        </p:txBody>
      </p:sp>
    </p:spTree>
    <p:extLst>
      <p:ext uri="{BB962C8B-B14F-4D97-AF65-F5344CB8AC3E}">
        <p14:creationId xmlns:p14="http://schemas.microsoft.com/office/powerpoint/2010/main" val="2112423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EAE7D4-E033-4C0B-A0B3-9DE93824436F}"/>
              </a:ext>
            </a:extLst>
          </p:cNvPr>
          <p:cNvSpPr>
            <a:spLocks noGrp="1"/>
          </p:cNvSpPr>
          <p:nvPr>
            <p:ph type="title"/>
          </p:nvPr>
        </p:nvSpPr>
        <p:spPr/>
        <p:txBody>
          <a:bodyPr/>
          <a:lstStyle/>
          <a:p>
            <a:r>
              <a:rPr lang="zh-TW" altLang="en-US" dirty="0"/>
              <a:t>目標</a:t>
            </a:r>
          </a:p>
        </p:txBody>
      </p:sp>
      <p:sp>
        <p:nvSpPr>
          <p:cNvPr id="3" name="內容版面配置區 2">
            <a:extLst>
              <a:ext uri="{FF2B5EF4-FFF2-40B4-BE49-F238E27FC236}">
                <a16:creationId xmlns:a16="http://schemas.microsoft.com/office/drawing/2014/main" id="{01040547-9E26-40D9-AB62-EE47110439E9}"/>
              </a:ext>
            </a:extLst>
          </p:cNvPr>
          <p:cNvSpPr>
            <a:spLocks noGrp="1"/>
          </p:cNvSpPr>
          <p:nvPr>
            <p:ph sz="quarter" idx="10"/>
          </p:nvPr>
        </p:nvSpPr>
        <p:spPr/>
        <p:txBody>
          <a:bodyPr/>
          <a:lstStyle/>
          <a:p>
            <a:r>
              <a:rPr lang="zh-TW" altLang="en-US" dirty="0"/>
              <a:t>透過巴特勒矩陣實線波束方向控制</a:t>
            </a:r>
            <a:endParaRPr lang="en-US" altLang="zh-TW" dirty="0"/>
          </a:p>
          <a:p>
            <a:r>
              <a:rPr lang="zh-TW" altLang="en-US" dirty="0"/>
              <a:t>微帶線架構</a:t>
            </a:r>
            <a:endParaRPr lang="en-US" altLang="zh-TW" dirty="0"/>
          </a:p>
          <a:p>
            <a:r>
              <a:rPr lang="zh-TW" altLang="en-US" dirty="0"/>
              <a:t>結構簡單、方便製作</a:t>
            </a:r>
            <a:endParaRPr lang="en-US" altLang="zh-TW" dirty="0"/>
          </a:p>
          <a:p>
            <a:r>
              <a:rPr lang="zh-TW" altLang="en-US" dirty="0"/>
              <a:t>設計於</a:t>
            </a:r>
            <a:r>
              <a:rPr lang="en-US" altLang="zh-TW" dirty="0"/>
              <a:t>5G</a:t>
            </a:r>
            <a:r>
              <a:rPr lang="zh-TW" altLang="en-US" dirty="0"/>
              <a:t>毫米波頻段</a:t>
            </a:r>
          </a:p>
          <a:p>
            <a:endParaRPr lang="zh-TW" altLang="en-US" dirty="0"/>
          </a:p>
        </p:txBody>
      </p:sp>
      <p:sp>
        <p:nvSpPr>
          <p:cNvPr id="4" name="投影片編號版面配置區 3">
            <a:extLst>
              <a:ext uri="{FF2B5EF4-FFF2-40B4-BE49-F238E27FC236}">
                <a16:creationId xmlns:a16="http://schemas.microsoft.com/office/drawing/2014/main" id="{3A25C857-5008-4AAD-B5FC-A79EA98D62F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36</a:t>
            </a:fld>
            <a:endParaRPr lang="zh-TW" altLang="en-US"/>
          </a:p>
        </p:txBody>
      </p:sp>
      <p:pic>
        <p:nvPicPr>
          <p:cNvPr id="5" name="圖片 4">
            <a:extLst>
              <a:ext uri="{FF2B5EF4-FFF2-40B4-BE49-F238E27FC236}">
                <a16:creationId xmlns:a16="http://schemas.microsoft.com/office/drawing/2014/main" id="{041D013A-C005-4B81-8B5C-3A29D34BB936}"/>
              </a:ext>
            </a:extLst>
          </p:cNvPr>
          <p:cNvPicPr/>
          <p:nvPr/>
        </p:nvPicPr>
        <p:blipFill>
          <a:blip r:embed="rId3"/>
          <a:stretch>
            <a:fillRect/>
          </a:stretch>
        </p:blipFill>
        <p:spPr>
          <a:xfrm>
            <a:off x="4903153" y="2815296"/>
            <a:ext cx="6732122" cy="2861604"/>
          </a:xfrm>
          <a:prstGeom prst="rect">
            <a:avLst/>
          </a:prstGeom>
          <a:solidFill>
            <a:schemeClr val="bg1"/>
          </a:solidFill>
        </p:spPr>
      </p:pic>
    </p:spTree>
    <p:extLst>
      <p:ext uri="{BB962C8B-B14F-4D97-AF65-F5344CB8AC3E}">
        <p14:creationId xmlns:p14="http://schemas.microsoft.com/office/powerpoint/2010/main" val="3372733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EAE7D4-E033-4C0B-A0B3-9DE93824436F}"/>
              </a:ext>
            </a:extLst>
          </p:cNvPr>
          <p:cNvSpPr>
            <a:spLocks noGrp="1"/>
          </p:cNvSpPr>
          <p:nvPr>
            <p:ph type="title"/>
          </p:nvPr>
        </p:nvSpPr>
        <p:spPr/>
        <p:txBody>
          <a:bodyPr/>
          <a:lstStyle/>
          <a:p>
            <a:r>
              <a:rPr lang="zh-TW" altLang="zh-TW" dirty="0"/>
              <a:t>混合耦合器</a:t>
            </a:r>
            <a:endParaRPr lang="zh-TW" altLang="en-US" dirty="0"/>
          </a:p>
        </p:txBody>
      </p:sp>
      <p:sp>
        <p:nvSpPr>
          <p:cNvPr id="4" name="投影片編號版面配置區 3">
            <a:extLst>
              <a:ext uri="{FF2B5EF4-FFF2-40B4-BE49-F238E27FC236}">
                <a16:creationId xmlns:a16="http://schemas.microsoft.com/office/drawing/2014/main" id="{3A25C857-5008-4AAD-B5FC-A79EA98D62F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37</a:t>
            </a:fld>
            <a:endParaRPr lang="zh-TW" altLang="en-US"/>
          </a:p>
        </p:txBody>
      </p:sp>
      <p:pic>
        <p:nvPicPr>
          <p:cNvPr id="5" name="圖片 4">
            <a:extLst>
              <a:ext uri="{FF2B5EF4-FFF2-40B4-BE49-F238E27FC236}">
                <a16:creationId xmlns:a16="http://schemas.microsoft.com/office/drawing/2014/main" id="{A1A63BC6-2406-4109-BBEE-771CC37AE327}"/>
              </a:ext>
            </a:extLst>
          </p:cNvPr>
          <p:cNvPicPr/>
          <p:nvPr/>
        </p:nvPicPr>
        <p:blipFill rotWithShape="1">
          <a:blip r:embed="rId3"/>
          <a:srcRect t="11728" b="14332"/>
          <a:stretch/>
        </p:blipFill>
        <p:spPr bwMode="auto">
          <a:xfrm>
            <a:off x="548281" y="1627835"/>
            <a:ext cx="3110886" cy="1513694"/>
          </a:xfrm>
          <a:prstGeom prst="rect">
            <a:avLst/>
          </a:prstGeom>
          <a:solidFill>
            <a:schemeClr val="bg1"/>
          </a:solidFill>
          <a:ln>
            <a:noFill/>
          </a:ln>
          <a:extLst>
            <a:ext uri="{53640926-AAD7-44D8-BBD7-CCE9431645EC}">
              <a14:shadowObscured xmlns:a14="http://schemas.microsoft.com/office/drawing/2010/main"/>
            </a:ext>
          </a:extLst>
        </p:spPr>
      </p:pic>
      <p:pic>
        <p:nvPicPr>
          <p:cNvPr id="7" name="圖片 6">
            <a:extLst>
              <a:ext uri="{FF2B5EF4-FFF2-40B4-BE49-F238E27FC236}">
                <a16:creationId xmlns:a16="http://schemas.microsoft.com/office/drawing/2014/main" id="{718B5C74-2685-475C-B3B4-E1BD09692FC8}"/>
              </a:ext>
            </a:extLst>
          </p:cNvPr>
          <p:cNvPicPr>
            <a:picLocks noChangeAspect="1"/>
          </p:cNvPicPr>
          <p:nvPr/>
        </p:nvPicPr>
        <p:blipFill rotWithShape="1">
          <a:blip r:embed="rId4"/>
          <a:srcRect r="21344"/>
          <a:stretch/>
        </p:blipFill>
        <p:spPr>
          <a:xfrm>
            <a:off x="173262" y="3457014"/>
            <a:ext cx="3698881" cy="1359736"/>
          </a:xfrm>
          <a:prstGeom prst="rect">
            <a:avLst/>
          </a:prstGeom>
        </p:spPr>
      </p:pic>
      <p:pic>
        <p:nvPicPr>
          <p:cNvPr id="8" name="圖片 7">
            <a:extLst>
              <a:ext uri="{FF2B5EF4-FFF2-40B4-BE49-F238E27FC236}">
                <a16:creationId xmlns:a16="http://schemas.microsoft.com/office/drawing/2014/main" id="{5AE80188-62F7-430B-88E0-3A8841717E49}"/>
              </a:ext>
            </a:extLst>
          </p:cNvPr>
          <p:cNvPicPr>
            <a:picLocks noChangeAspect="1"/>
          </p:cNvPicPr>
          <p:nvPr/>
        </p:nvPicPr>
        <p:blipFill rotWithShape="1">
          <a:blip r:embed="rId5"/>
          <a:srcRect l="7441" t="3683" r="11158"/>
          <a:stretch/>
        </p:blipFill>
        <p:spPr>
          <a:xfrm>
            <a:off x="3815150" y="1919083"/>
            <a:ext cx="4099063" cy="3399896"/>
          </a:xfrm>
          <a:prstGeom prst="rect">
            <a:avLst/>
          </a:prstGeom>
          <a:solidFill>
            <a:schemeClr val="bg1"/>
          </a:solidFill>
        </p:spPr>
      </p:pic>
      <p:pic>
        <p:nvPicPr>
          <p:cNvPr id="9" name="圖片 8">
            <a:extLst>
              <a:ext uri="{FF2B5EF4-FFF2-40B4-BE49-F238E27FC236}">
                <a16:creationId xmlns:a16="http://schemas.microsoft.com/office/drawing/2014/main" id="{E59F7B8F-7336-43CB-8691-F24F38F3ECBE}"/>
              </a:ext>
            </a:extLst>
          </p:cNvPr>
          <p:cNvPicPr>
            <a:picLocks noChangeAspect="1"/>
          </p:cNvPicPr>
          <p:nvPr/>
        </p:nvPicPr>
        <p:blipFill rotWithShape="1">
          <a:blip r:embed="rId6"/>
          <a:srcRect l="6332" r="10621"/>
          <a:stretch/>
        </p:blipFill>
        <p:spPr>
          <a:xfrm>
            <a:off x="7888669" y="1782812"/>
            <a:ext cx="4187062" cy="3529890"/>
          </a:xfrm>
          <a:prstGeom prst="rect">
            <a:avLst/>
          </a:prstGeom>
          <a:solidFill>
            <a:schemeClr val="bg1"/>
          </a:solidFill>
        </p:spPr>
      </p:pic>
      <p:pic>
        <p:nvPicPr>
          <p:cNvPr id="6" name="圖片 5">
            <a:extLst>
              <a:ext uri="{FF2B5EF4-FFF2-40B4-BE49-F238E27FC236}">
                <a16:creationId xmlns:a16="http://schemas.microsoft.com/office/drawing/2014/main" id="{327FC0C6-804D-464D-AFD7-3C1FBA3C920B}"/>
              </a:ext>
            </a:extLst>
          </p:cNvPr>
          <p:cNvPicPr>
            <a:picLocks noChangeAspect="1"/>
          </p:cNvPicPr>
          <p:nvPr/>
        </p:nvPicPr>
        <p:blipFill>
          <a:blip r:embed="rId7"/>
          <a:stretch>
            <a:fillRect/>
          </a:stretch>
        </p:blipFill>
        <p:spPr>
          <a:xfrm>
            <a:off x="838200" y="4994346"/>
            <a:ext cx="2327134" cy="862067"/>
          </a:xfrm>
          <a:prstGeom prst="rect">
            <a:avLst/>
          </a:prstGeom>
        </p:spPr>
      </p:pic>
    </p:spTree>
    <p:extLst>
      <p:ext uri="{BB962C8B-B14F-4D97-AF65-F5344CB8AC3E}">
        <p14:creationId xmlns:p14="http://schemas.microsoft.com/office/powerpoint/2010/main" val="2998331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EAE7D4-E033-4C0B-A0B3-9DE93824436F}"/>
              </a:ext>
            </a:extLst>
          </p:cNvPr>
          <p:cNvSpPr>
            <a:spLocks noGrp="1"/>
          </p:cNvSpPr>
          <p:nvPr>
            <p:ph type="title"/>
          </p:nvPr>
        </p:nvSpPr>
        <p:spPr/>
        <p:txBody>
          <a:bodyPr>
            <a:normAutofit/>
          </a:bodyPr>
          <a:lstStyle/>
          <a:p>
            <a:r>
              <a:rPr lang="zh-TW" altLang="zh-TW" dirty="0"/>
              <a:t>分頻器</a:t>
            </a:r>
            <a:endParaRPr lang="zh-TW" altLang="en-US" dirty="0"/>
          </a:p>
        </p:txBody>
      </p:sp>
      <p:sp>
        <p:nvSpPr>
          <p:cNvPr id="4" name="投影片編號版面配置區 3">
            <a:extLst>
              <a:ext uri="{FF2B5EF4-FFF2-40B4-BE49-F238E27FC236}">
                <a16:creationId xmlns:a16="http://schemas.microsoft.com/office/drawing/2014/main" id="{3A25C857-5008-4AAD-B5FC-A79EA98D62F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38</a:t>
            </a:fld>
            <a:endParaRPr lang="zh-TW" altLang="en-US"/>
          </a:p>
        </p:txBody>
      </p:sp>
      <p:pic>
        <p:nvPicPr>
          <p:cNvPr id="6" name="圖片 5">
            <a:extLst>
              <a:ext uri="{FF2B5EF4-FFF2-40B4-BE49-F238E27FC236}">
                <a16:creationId xmlns:a16="http://schemas.microsoft.com/office/drawing/2014/main" id="{72BE3477-9B94-43B2-95B0-A31030A6453E}"/>
              </a:ext>
            </a:extLst>
          </p:cNvPr>
          <p:cNvPicPr>
            <a:picLocks noChangeAspect="1"/>
          </p:cNvPicPr>
          <p:nvPr/>
        </p:nvPicPr>
        <p:blipFill>
          <a:blip r:embed="rId3"/>
          <a:stretch>
            <a:fillRect/>
          </a:stretch>
        </p:blipFill>
        <p:spPr>
          <a:xfrm>
            <a:off x="512923" y="1526139"/>
            <a:ext cx="4490751" cy="1902861"/>
          </a:xfrm>
          <a:prstGeom prst="rect">
            <a:avLst/>
          </a:prstGeom>
        </p:spPr>
      </p:pic>
      <p:pic>
        <p:nvPicPr>
          <p:cNvPr id="5" name="圖片 4">
            <a:extLst>
              <a:ext uri="{FF2B5EF4-FFF2-40B4-BE49-F238E27FC236}">
                <a16:creationId xmlns:a16="http://schemas.microsoft.com/office/drawing/2014/main" id="{692D7585-75EB-4BED-B3FA-310A63E361F4}"/>
              </a:ext>
            </a:extLst>
          </p:cNvPr>
          <p:cNvPicPr>
            <a:picLocks noChangeAspect="1"/>
          </p:cNvPicPr>
          <p:nvPr/>
        </p:nvPicPr>
        <p:blipFill>
          <a:blip r:embed="rId4"/>
          <a:stretch>
            <a:fillRect/>
          </a:stretch>
        </p:blipFill>
        <p:spPr>
          <a:xfrm>
            <a:off x="1028700" y="3907734"/>
            <a:ext cx="3078747" cy="1170533"/>
          </a:xfrm>
          <a:prstGeom prst="rect">
            <a:avLst/>
          </a:prstGeom>
          <a:solidFill>
            <a:schemeClr val="bg1"/>
          </a:solidFill>
        </p:spPr>
      </p:pic>
      <p:pic>
        <p:nvPicPr>
          <p:cNvPr id="8" name="圖片 7">
            <a:extLst>
              <a:ext uri="{FF2B5EF4-FFF2-40B4-BE49-F238E27FC236}">
                <a16:creationId xmlns:a16="http://schemas.microsoft.com/office/drawing/2014/main" id="{6BC076B6-6662-48A4-AF8B-CA7E5C7B9A3F}"/>
              </a:ext>
            </a:extLst>
          </p:cNvPr>
          <p:cNvPicPr>
            <a:picLocks noChangeAspect="1"/>
          </p:cNvPicPr>
          <p:nvPr/>
        </p:nvPicPr>
        <p:blipFill rotWithShape="1">
          <a:blip r:embed="rId5"/>
          <a:srcRect l="7821" t="3817" r="9711"/>
          <a:stretch/>
        </p:blipFill>
        <p:spPr>
          <a:xfrm>
            <a:off x="5924549" y="1552574"/>
            <a:ext cx="5162551" cy="4220565"/>
          </a:xfrm>
          <a:prstGeom prst="rect">
            <a:avLst/>
          </a:prstGeom>
        </p:spPr>
      </p:pic>
    </p:spTree>
    <p:extLst>
      <p:ext uri="{BB962C8B-B14F-4D97-AF65-F5344CB8AC3E}">
        <p14:creationId xmlns:p14="http://schemas.microsoft.com/office/powerpoint/2010/main" val="300052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397261-8813-4AD9-999B-6958D256B80B}"/>
              </a:ext>
            </a:extLst>
          </p:cNvPr>
          <p:cNvSpPr>
            <a:spLocks noGrp="1"/>
          </p:cNvSpPr>
          <p:nvPr>
            <p:ph type="title"/>
          </p:nvPr>
        </p:nvSpPr>
        <p:spPr/>
        <p:txBody>
          <a:bodyPr>
            <a:normAutofit/>
          </a:bodyPr>
          <a:lstStyle/>
          <a:p>
            <a:endParaRPr lang="zh-TW" altLang="en-US" dirty="0"/>
          </a:p>
        </p:txBody>
      </p:sp>
      <p:sp>
        <p:nvSpPr>
          <p:cNvPr id="3" name="內容版面配置區 2">
            <a:extLst>
              <a:ext uri="{FF2B5EF4-FFF2-40B4-BE49-F238E27FC236}">
                <a16:creationId xmlns:a16="http://schemas.microsoft.com/office/drawing/2014/main" id="{31A02017-96EF-4835-B43E-E1AFA7C6BF71}"/>
              </a:ext>
            </a:extLst>
          </p:cNvPr>
          <p:cNvSpPr>
            <a:spLocks noGrp="1"/>
          </p:cNvSpPr>
          <p:nvPr>
            <p:ph sz="quarter" idx="10"/>
          </p:nvPr>
        </p:nvSpPr>
        <p:spPr/>
        <p:txBody>
          <a:bodyPr/>
          <a:lstStyle/>
          <a:p>
            <a:r>
              <a:rPr lang="zh-TW" altLang="en-US" dirty="0"/>
              <a:t>大數據、物聯網的發展通訊裝置增加</a:t>
            </a:r>
            <a:endParaRPr lang="en-US" altLang="zh-TW" dirty="0"/>
          </a:p>
          <a:p>
            <a:r>
              <a:rPr lang="zh-TW" altLang="en-US" dirty="0"/>
              <a:t>目前頻段的擁擠，大頻寬需求</a:t>
            </a:r>
            <a:endParaRPr lang="en-US" altLang="zh-TW" dirty="0"/>
          </a:p>
          <a:p>
            <a:r>
              <a:rPr lang="zh-TW" altLang="en-US" dirty="0"/>
              <a:t>多功能天線</a:t>
            </a:r>
            <a:r>
              <a:rPr lang="en-US" altLang="zh-TW" dirty="0"/>
              <a:t>(</a:t>
            </a:r>
            <a:r>
              <a:rPr lang="zh-TW" altLang="en-US" dirty="0"/>
              <a:t>頻率、極化、輻射方向</a:t>
            </a:r>
            <a:r>
              <a:rPr lang="en-US" altLang="zh-TW" dirty="0"/>
              <a:t>)</a:t>
            </a:r>
          </a:p>
          <a:p>
            <a:r>
              <a:rPr lang="zh-TW" altLang="en-US" dirty="0"/>
              <a:t>毫米波的發展</a:t>
            </a:r>
            <a:endParaRPr lang="en-US" altLang="zh-TW" dirty="0"/>
          </a:p>
          <a:p>
            <a:r>
              <a:rPr lang="zh-TW" altLang="en-US" dirty="0"/>
              <a:t>晶片系統的整合</a:t>
            </a:r>
          </a:p>
        </p:txBody>
      </p:sp>
      <p:sp>
        <p:nvSpPr>
          <p:cNvPr id="4" name="投影片編號版面配置區 3">
            <a:extLst>
              <a:ext uri="{FF2B5EF4-FFF2-40B4-BE49-F238E27FC236}">
                <a16:creationId xmlns:a16="http://schemas.microsoft.com/office/drawing/2014/main" id="{CB74D9EC-8CD9-4216-81AA-32601A7AFF4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3</a:t>
            </a:fld>
            <a:endParaRPr lang="zh-TW" altLang="en-US"/>
          </a:p>
        </p:txBody>
      </p:sp>
    </p:spTree>
    <p:extLst>
      <p:ext uri="{BB962C8B-B14F-4D97-AF65-F5344CB8AC3E}">
        <p14:creationId xmlns:p14="http://schemas.microsoft.com/office/powerpoint/2010/main" val="1316931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EAE7D4-E033-4C0B-A0B3-9DE93824436F}"/>
              </a:ext>
            </a:extLst>
          </p:cNvPr>
          <p:cNvSpPr>
            <a:spLocks noGrp="1"/>
          </p:cNvSpPr>
          <p:nvPr>
            <p:ph type="title"/>
          </p:nvPr>
        </p:nvSpPr>
        <p:spPr/>
        <p:txBody>
          <a:bodyPr/>
          <a:lstStyle/>
          <a:p>
            <a:r>
              <a:rPr lang="en-US" altLang="zh-TW" dirty="0"/>
              <a:t>45</a:t>
            </a:r>
            <a:r>
              <a:rPr lang="zh-TW" altLang="en-US" dirty="0"/>
              <a:t>度</a:t>
            </a:r>
            <a:r>
              <a:rPr lang="zh-TW" altLang="zh-TW" dirty="0"/>
              <a:t>相移器</a:t>
            </a:r>
            <a:endParaRPr lang="zh-TW" altLang="en-US" dirty="0"/>
          </a:p>
        </p:txBody>
      </p:sp>
      <p:sp>
        <p:nvSpPr>
          <p:cNvPr id="4" name="投影片編號版面配置區 3">
            <a:extLst>
              <a:ext uri="{FF2B5EF4-FFF2-40B4-BE49-F238E27FC236}">
                <a16:creationId xmlns:a16="http://schemas.microsoft.com/office/drawing/2014/main" id="{3A25C857-5008-4AAD-B5FC-A79EA98D62F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39</a:t>
            </a:fld>
            <a:endParaRPr lang="zh-TW" altLang="en-US"/>
          </a:p>
        </p:txBody>
      </p:sp>
      <p:pic>
        <p:nvPicPr>
          <p:cNvPr id="6" name="圖片 5">
            <a:extLst>
              <a:ext uri="{FF2B5EF4-FFF2-40B4-BE49-F238E27FC236}">
                <a16:creationId xmlns:a16="http://schemas.microsoft.com/office/drawing/2014/main" id="{A74E5CB2-6718-413F-821B-510C6C2D8E11}"/>
              </a:ext>
            </a:extLst>
          </p:cNvPr>
          <p:cNvPicPr/>
          <p:nvPr/>
        </p:nvPicPr>
        <p:blipFill>
          <a:blip r:embed="rId3"/>
          <a:stretch>
            <a:fillRect/>
          </a:stretch>
        </p:blipFill>
        <p:spPr>
          <a:xfrm>
            <a:off x="-4624" y="1638299"/>
            <a:ext cx="4231451" cy="1702915"/>
          </a:xfrm>
          <a:prstGeom prst="rect">
            <a:avLst/>
          </a:prstGeom>
          <a:solidFill>
            <a:schemeClr val="bg1"/>
          </a:solidFill>
        </p:spPr>
      </p:pic>
      <p:pic>
        <p:nvPicPr>
          <p:cNvPr id="7" name="圖片 6">
            <a:extLst>
              <a:ext uri="{FF2B5EF4-FFF2-40B4-BE49-F238E27FC236}">
                <a16:creationId xmlns:a16="http://schemas.microsoft.com/office/drawing/2014/main" id="{C36E1F28-EFF1-4F5E-A9C1-9C76CC361E66}"/>
              </a:ext>
            </a:extLst>
          </p:cNvPr>
          <p:cNvPicPr>
            <a:picLocks noChangeAspect="1"/>
          </p:cNvPicPr>
          <p:nvPr/>
        </p:nvPicPr>
        <p:blipFill rotWithShape="1">
          <a:blip r:embed="rId4"/>
          <a:srcRect r="27109"/>
          <a:stretch/>
        </p:blipFill>
        <p:spPr>
          <a:xfrm>
            <a:off x="1006807" y="3634604"/>
            <a:ext cx="2208587" cy="1585097"/>
          </a:xfrm>
          <a:prstGeom prst="rect">
            <a:avLst/>
          </a:prstGeom>
        </p:spPr>
      </p:pic>
      <p:pic>
        <p:nvPicPr>
          <p:cNvPr id="9" name="圖片 8">
            <a:extLst>
              <a:ext uri="{FF2B5EF4-FFF2-40B4-BE49-F238E27FC236}">
                <a16:creationId xmlns:a16="http://schemas.microsoft.com/office/drawing/2014/main" id="{FFAC1409-865C-4864-AE95-90E8F5ED063D}"/>
              </a:ext>
            </a:extLst>
          </p:cNvPr>
          <p:cNvPicPr>
            <a:picLocks noChangeAspect="1"/>
          </p:cNvPicPr>
          <p:nvPr/>
        </p:nvPicPr>
        <p:blipFill>
          <a:blip r:embed="rId5"/>
          <a:stretch>
            <a:fillRect/>
          </a:stretch>
        </p:blipFill>
        <p:spPr>
          <a:xfrm>
            <a:off x="4441971" y="2028815"/>
            <a:ext cx="3877392" cy="3371380"/>
          </a:xfrm>
          <a:prstGeom prst="rect">
            <a:avLst/>
          </a:prstGeom>
        </p:spPr>
      </p:pic>
      <p:pic>
        <p:nvPicPr>
          <p:cNvPr id="10" name="圖片 9">
            <a:extLst>
              <a:ext uri="{FF2B5EF4-FFF2-40B4-BE49-F238E27FC236}">
                <a16:creationId xmlns:a16="http://schemas.microsoft.com/office/drawing/2014/main" id="{F27064C8-72CC-4DB1-A2F7-BE347FFFF31A}"/>
              </a:ext>
            </a:extLst>
          </p:cNvPr>
          <p:cNvPicPr>
            <a:picLocks noChangeAspect="1"/>
          </p:cNvPicPr>
          <p:nvPr/>
        </p:nvPicPr>
        <p:blipFill rotWithShape="1">
          <a:blip r:embed="rId6"/>
          <a:srcRect l="6681" t="7987" r="9745"/>
          <a:stretch/>
        </p:blipFill>
        <p:spPr>
          <a:xfrm>
            <a:off x="8314608" y="2016187"/>
            <a:ext cx="3877392" cy="3371381"/>
          </a:xfrm>
          <a:prstGeom prst="rect">
            <a:avLst/>
          </a:prstGeom>
          <a:solidFill>
            <a:schemeClr val="bg1"/>
          </a:solidFill>
        </p:spPr>
      </p:pic>
    </p:spTree>
    <p:extLst>
      <p:ext uri="{BB962C8B-B14F-4D97-AF65-F5344CB8AC3E}">
        <p14:creationId xmlns:p14="http://schemas.microsoft.com/office/powerpoint/2010/main" val="3883073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EAE7D4-E033-4C0B-A0B3-9DE93824436F}"/>
              </a:ext>
            </a:extLst>
          </p:cNvPr>
          <p:cNvSpPr>
            <a:spLocks noGrp="1"/>
          </p:cNvSpPr>
          <p:nvPr>
            <p:ph type="title"/>
          </p:nvPr>
        </p:nvSpPr>
        <p:spPr/>
        <p:txBody>
          <a:bodyPr/>
          <a:lstStyle/>
          <a:p>
            <a:r>
              <a:rPr lang="en-US" altLang="zh-TW" dirty="0"/>
              <a:t>4×4</a:t>
            </a:r>
            <a:r>
              <a:rPr lang="zh-TW" altLang="zh-TW" dirty="0"/>
              <a:t>巴特勒矩陣</a:t>
            </a:r>
            <a:endParaRPr lang="zh-TW" altLang="en-US" dirty="0"/>
          </a:p>
        </p:txBody>
      </p:sp>
      <p:sp>
        <p:nvSpPr>
          <p:cNvPr id="4" name="投影片編號版面配置區 3">
            <a:extLst>
              <a:ext uri="{FF2B5EF4-FFF2-40B4-BE49-F238E27FC236}">
                <a16:creationId xmlns:a16="http://schemas.microsoft.com/office/drawing/2014/main" id="{3A25C857-5008-4AAD-B5FC-A79EA98D62FE}"/>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40</a:t>
            </a:fld>
            <a:endParaRPr lang="zh-TW" altLang="en-US"/>
          </a:p>
        </p:txBody>
      </p:sp>
      <p:pic>
        <p:nvPicPr>
          <p:cNvPr id="5" name="圖片 4">
            <a:extLst>
              <a:ext uri="{FF2B5EF4-FFF2-40B4-BE49-F238E27FC236}">
                <a16:creationId xmlns:a16="http://schemas.microsoft.com/office/drawing/2014/main" id="{53C86675-8489-4DEB-9755-720B2964FACD}"/>
              </a:ext>
            </a:extLst>
          </p:cNvPr>
          <p:cNvPicPr/>
          <p:nvPr/>
        </p:nvPicPr>
        <p:blipFill>
          <a:blip r:embed="rId3"/>
          <a:stretch>
            <a:fillRect/>
          </a:stretch>
        </p:blipFill>
        <p:spPr>
          <a:xfrm>
            <a:off x="123825" y="2264151"/>
            <a:ext cx="4156075" cy="2599036"/>
          </a:xfrm>
          <a:prstGeom prst="rect">
            <a:avLst/>
          </a:prstGeom>
          <a:solidFill>
            <a:schemeClr val="bg1"/>
          </a:solidFill>
        </p:spPr>
      </p:pic>
      <p:pic>
        <p:nvPicPr>
          <p:cNvPr id="7" name="圖片 6">
            <a:extLst>
              <a:ext uri="{FF2B5EF4-FFF2-40B4-BE49-F238E27FC236}">
                <a16:creationId xmlns:a16="http://schemas.microsoft.com/office/drawing/2014/main" id="{6E384AFD-CD1B-4E70-81A2-0B4376E65305}"/>
              </a:ext>
            </a:extLst>
          </p:cNvPr>
          <p:cNvPicPr>
            <a:picLocks noChangeAspect="1"/>
          </p:cNvPicPr>
          <p:nvPr/>
        </p:nvPicPr>
        <p:blipFill rotWithShape="1">
          <a:blip r:embed="rId4"/>
          <a:srcRect l="7278" t="7824" r="12162"/>
          <a:stretch/>
        </p:blipFill>
        <p:spPr>
          <a:xfrm>
            <a:off x="8296274" y="2042928"/>
            <a:ext cx="3771901" cy="3309902"/>
          </a:xfrm>
          <a:prstGeom prst="rect">
            <a:avLst/>
          </a:prstGeom>
        </p:spPr>
      </p:pic>
      <p:pic>
        <p:nvPicPr>
          <p:cNvPr id="8" name="圖片 7">
            <a:extLst>
              <a:ext uri="{FF2B5EF4-FFF2-40B4-BE49-F238E27FC236}">
                <a16:creationId xmlns:a16="http://schemas.microsoft.com/office/drawing/2014/main" id="{8021A8C4-381B-4122-AD27-CE15755D4869}"/>
              </a:ext>
            </a:extLst>
          </p:cNvPr>
          <p:cNvPicPr>
            <a:picLocks noChangeAspect="1"/>
          </p:cNvPicPr>
          <p:nvPr/>
        </p:nvPicPr>
        <p:blipFill>
          <a:blip r:embed="rId5"/>
          <a:stretch>
            <a:fillRect/>
          </a:stretch>
        </p:blipFill>
        <p:spPr>
          <a:xfrm>
            <a:off x="4396255" y="2042928"/>
            <a:ext cx="3840813" cy="3194581"/>
          </a:xfrm>
          <a:prstGeom prst="rect">
            <a:avLst/>
          </a:prstGeom>
        </p:spPr>
      </p:pic>
    </p:spTree>
    <p:extLst>
      <p:ext uri="{BB962C8B-B14F-4D97-AF65-F5344CB8AC3E}">
        <p14:creationId xmlns:p14="http://schemas.microsoft.com/office/powerpoint/2010/main" val="3919313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8C1539E-358A-4FA6-92D3-DD6487739617}"/>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769CC594-5C14-4AB4-8756-D107E7D687C1}"/>
              </a:ext>
            </a:extLst>
          </p:cNvPr>
          <p:cNvSpPr>
            <a:spLocks noGrp="1"/>
          </p:cNvSpPr>
          <p:nvPr>
            <p:ph type="title"/>
          </p:nvPr>
        </p:nvSpPr>
        <p:spPr/>
        <p:txBody>
          <a:bodyPr/>
          <a:lstStyle/>
          <a:p>
            <a:r>
              <a:rPr lang="zh-TW" altLang="en-US" dirty="0"/>
              <a:t>巴特勒矩陣輸出相鄰相位差模擬</a:t>
            </a:r>
          </a:p>
        </p:txBody>
      </p:sp>
      <p:sp>
        <p:nvSpPr>
          <p:cNvPr id="3" name="投影片編號版面配置區 2">
            <a:extLst>
              <a:ext uri="{FF2B5EF4-FFF2-40B4-BE49-F238E27FC236}">
                <a16:creationId xmlns:a16="http://schemas.microsoft.com/office/drawing/2014/main" id="{25A656D7-9DE4-4593-9D63-66AC63AFCD4A}"/>
              </a:ext>
            </a:extLst>
          </p:cNvPr>
          <p:cNvSpPr>
            <a:spLocks noGrp="1"/>
          </p:cNvSpPr>
          <p:nvPr>
            <p:ph type="sldNum" sz="quarter" idx="12"/>
          </p:nvPr>
        </p:nvSpPr>
        <p:spPr/>
        <p:txBody>
          <a:bodyPr/>
          <a:lstStyle/>
          <a:p>
            <a:fld id="{E30A4B70-4C30-4F3C-8D12-57A1CF08E62E}" type="slidenum">
              <a:rPr lang="zh-TW" altLang="en-US" smtClean="0"/>
              <a:t>41</a:t>
            </a:fld>
            <a:endParaRPr lang="zh-TW" altLang="en-US"/>
          </a:p>
        </p:txBody>
      </p:sp>
      <p:pic>
        <p:nvPicPr>
          <p:cNvPr id="4" name="圖片 3">
            <a:extLst>
              <a:ext uri="{FF2B5EF4-FFF2-40B4-BE49-F238E27FC236}">
                <a16:creationId xmlns:a16="http://schemas.microsoft.com/office/drawing/2014/main" id="{3EE27C6F-C250-4915-B3D7-44FAF4C3C865}"/>
              </a:ext>
            </a:extLst>
          </p:cNvPr>
          <p:cNvPicPr>
            <a:picLocks noChangeAspect="1"/>
          </p:cNvPicPr>
          <p:nvPr/>
        </p:nvPicPr>
        <p:blipFill rotWithShape="1">
          <a:blip r:embed="rId3"/>
          <a:srcRect l="6737" t="7866" r="10831"/>
          <a:stretch/>
        </p:blipFill>
        <p:spPr>
          <a:xfrm>
            <a:off x="466726" y="1132636"/>
            <a:ext cx="3486149" cy="2987124"/>
          </a:xfrm>
          <a:prstGeom prst="rect">
            <a:avLst/>
          </a:prstGeom>
          <a:solidFill>
            <a:schemeClr val="bg1"/>
          </a:solidFill>
        </p:spPr>
      </p:pic>
      <p:pic>
        <p:nvPicPr>
          <p:cNvPr id="5" name="圖片 4">
            <a:extLst>
              <a:ext uri="{FF2B5EF4-FFF2-40B4-BE49-F238E27FC236}">
                <a16:creationId xmlns:a16="http://schemas.microsoft.com/office/drawing/2014/main" id="{90A3330C-F9C4-4A03-B964-0A5EB5E4FF7C}"/>
              </a:ext>
            </a:extLst>
          </p:cNvPr>
          <p:cNvPicPr>
            <a:picLocks noChangeAspect="1"/>
          </p:cNvPicPr>
          <p:nvPr/>
        </p:nvPicPr>
        <p:blipFill rotWithShape="1">
          <a:blip r:embed="rId4"/>
          <a:srcRect l="6549" t="8846" r="11460" b="3525"/>
          <a:stretch/>
        </p:blipFill>
        <p:spPr>
          <a:xfrm>
            <a:off x="466725" y="3976885"/>
            <a:ext cx="3504786" cy="2871590"/>
          </a:xfrm>
          <a:prstGeom prst="rect">
            <a:avLst/>
          </a:prstGeom>
          <a:solidFill>
            <a:schemeClr val="bg1"/>
          </a:solidFill>
        </p:spPr>
      </p:pic>
      <p:pic>
        <p:nvPicPr>
          <p:cNvPr id="6" name="圖片 5">
            <a:extLst>
              <a:ext uri="{FF2B5EF4-FFF2-40B4-BE49-F238E27FC236}">
                <a16:creationId xmlns:a16="http://schemas.microsoft.com/office/drawing/2014/main" id="{11240161-156D-4A16-B801-44309984CB93}"/>
              </a:ext>
            </a:extLst>
          </p:cNvPr>
          <p:cNvPicPr>
            <a:picLocks noChangeAspect="1"/>
          </p:cNvPicPr>
          <p:nvPr/>
        </p:nvPicPr>
        <p:blipFill>
          <a:blip r:embed="rId5"/>
          <a:stretch>
            <a:fillRect/>
          </a:stretch>
        </p:blipFill>
        <p:spPr>
          <a:xfrm>
            <a:off x="4276724" y="2427233"/>
            <a:ext cx="7451296" cy="2497191"/>
          </a:xfrm>
          <a:prstGeom prst="rect">
            <a:avLst/>
          </a:prstGeom>
        </p:spPr>
      </p:pic>
    </p:spTree>
    <p:extLst>
      <p:ext uri="{BB962C8B-B14F-4D97-AF65-F5344CB8AC3E}">
        <p14:creationId xmlns:p14="http://schemas.microsoft.com/office/powerpoint/2010/main" val="2473270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E2F5D35-3704-48C0-8476-24A303DECEC8}"/>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0073289B-C973-46EA-826D-B619A1BF7A9B}"/>
              </a:ext>
            </a:extLst>
          </p:cNvPr>
          <p:cNvSpPr>
            <a:spLocks noGrp="1"/>
          </p:cNvSpPr>
          <p:nvPr>
            <p:ph type="title"/>
          </p:nvPr>
        </p:nvSpPr>
        <p:spPr/>
        <p:txBody>
          <a:bodyPr/>
          <a:lstStyle/>
          <a:p>
            <a:r>
              <a:rPr lang="zh-TW" altLang="zh-TW" dirty="0"/>
              <a:t>矩形貼片天線</a:t>
            </a:r>
            <a:endParaRPr lang="zh-TW" altLang="en-US" dirty="0"/>
          </a:p>
        </p:txBody>
      </p:sp>
      <p:sp>
        <p:nvSpPr>
          <p:cNvPr id="4" name="投影片編號版面配置區 3">
            <a:extLst>
              <a:ext uri="{FF2B5EF4-FFF2-40B4-BE49-F238E27FC236}">
                <a16:creationId xmlns:a16="http://schemas.microsoft.com/office/drawing/2014/main" id="{D89CF5F8-8B25-448A-A643-62F11866F4C8}"/>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42</a:t>
            </a:fld>
            <a:endParaRPr lang="zh-TW" altLang="en-US"/>
          </a:p>
        </p:txBody>
      </p:sp>
      <p:pic>
        <p:nvPicPr>
          <p:cNvPr id="8" name="圖片 7">
            <a:extLst>
              <a:ext uri="{FF2B5EF4-FFF2-40B4-BE49-F238E27FC236}">
                <a16:creationId xmlns:a16="http://schemas.microsoft.com/office/drawing/2014/main" id="{6C6EB143-440A-41DE-918C-DC02FBBB488B}"/>
              </a:ext>
            </a:extLst>
          </p:cNvPr>
          <p:cNvPicPr/>
          <p:nvPr/>
        </p:nvPicPr>
        <p:blipFill>
          <a:blip r:embed="rId3"/>
          <a:stretch>
            <a:fillRect/>
          </a:stretch>
        </p:blipFill>
        <p:spPr>
          <a:xfrm>
            <a:off x="838200" y="1207672"/>
            <a:ext cx="2508504" cy="2221328"/>
          </a:xfrm>
          <a:prstGeom prst="rect">
            <a:avLst/>
          </a:prstGeom>
        </p:spPr>
      </p:pic>
      <p:pic>
        <p:nvPicPr>
          <p:cNvPr id="3" name="圖片 2">
            <a:extLst>
              <a:ext uri="{FF2B5EF4-FFF2-40B4-BE49-F238E27FC236}">
                <a16:creationId xmlns:a16="http://schemas.microsoft.com/office/drawing/2014/main" id="{FA71F970-6E98-49CB-849A-084772E3072A}"/>
              </a:ext>
            </a:extLst>
          </p:cNvPr>
          <p:cNvPicPr>
            <a:picLocks noChangeAspect="1"/>
          </p:cNvPicPr>
          <p:nvPr/>
        </p:nvPicPr>
        <p:blipFill rotWithShape="1">
          <a:blip r:embed="rId4"/>
          <a:srcRect r="23408"/>
          <a:stretch/>
        </p:blipFill>
        <p:spPr>
          <a:xfrm>
            <a:off x="254639" y="3701877"/>
            <a:ext cx="3762578" cy="2914703"/>
          </a:xfrm>
          <a:prstGeom prst="rect">
            <a:avLst/>
          </a:prstGeom>
          <a:solidFill>
            <a:schemeClr val="bg1"/>
          </a:solidFill>
        </p:spPr>
      </p:pic>
      <p:pic>
        <p:nvPicPr>
          <p:cNvPr id="5" name="圖片 4">
            <a:extLst>
              <a:ext uri="{FF2B5EF4-FFF2-40B4-BE49-F238E27FC236}">
                <a16:creationId xmlns:a16="http://schemas.microsoft.com/office/drawing/2014/main" id="{2F97798B-57F9-46C1-87FE-AB1A9AAAF832}"/>
              </a:ext>
            </a:extLst>
          </p:cNvPr>
          <p:cNvPicPr>
            <a:picLocks noChangeAspect="1"/>
          </p:cNvPicPr>
          <p:nvPr/>
        </p:nvPicPr>
        <p:blipFill rotWithShape="1">
          <a:blip r:embed="rId5"/>
          <a:srcRect l="6549" t="8029" r="11873" b="4241"/>
          <a:stretch/>
        </p:blipFill>
        <p:spPr>
          <a:xfrm>
            <a:off x="4245947" y="2078453"/>
            <a:ext cx="4113085" cy="3390900"/>
          </a:xfrm>
          <a:prstGeom prst="rect">
            <a:avLst/>
          </a:prstGeom>
        </p:spPr>
      </p:pic>
      <p:pic>
        <p:nvPicPr>
          <p:cNvPr id="9" name="圖片 8">
            <a:extLst>
              <a:ext uri="{FF2B5EF4-FFF2-40B4-BE49-F238E27FC236}">
                <a16:creationId xmlns:a16="http://schemas.microsoft.com/office/drawing/2014/main" id="{C918661D-40A3-4CD7-90A1-071F7D544238}"/>
              </a:ext>
            </a:extLst>
          </p:cNvPr>
          <p:cNvPicPr>
            <a:picLocks noChangeAspect="1"/>
          </p:cNvPicPr>
          <p:nvPr/>
        </p:nvPicPr>
        <p:blipFill rotWithShape="1">
          <a:blip r:embed="rId6"/>
          <a:srcRect l="9005"/>
          <a:stretch/>
        </p:blipFill>
        <p:spPr>
          <a:xfrm>
            <a:off x="8476464" y="2160804"/>
            <a:ext cx="3658386" cy="3082146"/>
          </a:xfrm>
          <a:prstGeom prst="rect">
            <a:avLst/>
          </a:prstGeom>
          <a:solidFill>
            <a:schemeClr val="bg1"/>
          </a:solidFill>
        </p:spPr>
      </p:pic>
    </p:spTree>
    <p:extLst>
      <p:ext uri="{BB962C8B-B14F-4D97-AF65-F5344CB8AC3E}">
        <p14:creationId xmlns:p14="http://schemas.microsoft.com/office/powerpoint/2010/main" val="3488956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73289B-C973-46EA-826D-B619A1BF7A9B}"/>
              </a:ext>
            </a:extLst>
          </p:cNvPr>
          <p:cNvSpPr>
            <a:spLocks noGrp="1"/>
          </p:cNvSpPr>
          <p:nvPr>
            <p:ph type="title"/>
          </p:nvPr>
        </p:nvSpPr>
        <p:spPr/>
        <p:txBody>
          <a:bodyPr>
            <a:normAutofit/>
          </a:bodyPr>
          <a:lstStyle/>
          <a:p>
            <a:r>
              <a:rPr lang="zh-TW" altLang="zh-TW" dirty="0"/>
              <a:t>巴特勒矩陣天線</a:t>
            </a:r>
            <a:r>
              <a:rPr lang="zh-TW" altLang="en-US" dirty="0"/>
              <a:t>模擬</a:t>
            </a:r>
          </a:p>
        </p:txBody>
      </p:sp>
      <p:sp>
        <p:nvSpPr>
          <p:cNvPr id="4" name="投影片編號版面配置區 3">
            <a:extLst>
              <a:ext uri="{FF2B5EF4-FFF2-40B4-BE49-F238E27FC236}">
                <a16:creationId xmlns:a16="http://schemas.microsoft.com/office/drawing/2014/main" id="{D89CF5F8-8B25-448A-A643-62F11866F4C8}"/>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43</a:t>
            </a:fld>
            <a:endParaRPr lang="zh-TW" altLang="en-US"/>
          </a:p>
        </p:txBody>
      </p:sp>
      <p:pic>
        <p:nvPicPr>
          <p:cNvPr id="8" name="圖片 7">
            <a:extLst>
              <a:ext uri="{FF2B5EF4-FFF2-40B4-BE49-F238E27FC236}">
                <a16:creationId xmlns:a16="http://schemas.microsoft.com/office/drawing/2014/main" id="{3629FAA2-703F-4189-A810-30695A14A692}"/>
              </a:ext>
            </a:extLst>
          </p:cNvPr>
          <p:cNvPicPr>
            <a:picLocks noChangeAspect="1"/>
          </p:cNvPicPr>
          <p:nvPr/>
        </p:nvPicPr>
        <p:blipFill>
          <a:blip r:embed="rId3"/>
          <a:stretch>
            <a:fillRect/>
          </a:stretch>
        </p:blipFill>
        <p:spPr>
          <a:xfrm rot="16200000">
            <a:off x="192269" y="2636335"/>
            <a:ext cx="3061420" cy="2463956"/>
          </a:xfrm>
          <a:prstGeom prst="rect">
            <a:avLst/>
          </a:prstGeom>
        </p:spPr>
      </p:pic>
      <p:pic>
        <p:nvPicPr>
          <p:cNvPr id="5" name="圖片 4">
            <a:extLst>
              <a:ext uri="{FF2B5EF4-FFF2-40B4-BE49-F238E27FC236}">
                <a16:creationId xmlns:a16="http://schemas.microsoft.com/office/drawing/2014/main" id="{6ACD4D4A-C021-4FA6-836B-9542B77EA7A1}"/>
              </a:ext>
            </a:extLst>
          </p:cNvPr>
          <p:cNvPicPr>
            <a:picLocks noChangeAspect="1"/>
          </p:cNvPicPr>
          <p:nvPr/>
        </p:nvPicPr>
        <p:blipFill rotWithShape="1">
          <a:blip r:embed="rId4"/>
          <a:srcRect l="6308" t="8041" r="11224" b="3845"/>
          <a:stretch/>
        </p:blipFill>
        <p:spPr>
          <a:xfrm>
            <a:off x="2992025" y="2266297"/>
            <a:ext cx="4589152" cy="3757631"/>
          </a:xfrm>
          <a:prstGeom prst="rect">
            <a:avLst/>
          </a:prstGeom>
        </p:spPr>
      </p:pic>
      <p:pic>
        <p:nvPicPr>
          <p:cNvPr id="6" name="圖片 5">
            <a:extLst>
              <a:ext uri="{FF2B5EF4-FFF2-40B4-BE49-F238E27FC236}">
                <a16:creationId xmlns:a16="http://schemas.microsoft.com/office/drawing/2014/main" id="{B1AAD42D-11C6-4B83-AFC0-506D69F1C413}"/>
              </a:ext>
            </a:extLst>
          </p:cNvPr>
          <p:cNvPicPr>
            <a:picLocks noChangeAspect="1"/>
          </p:cNvPicPr>
          <p:nvPr/>
        </p:nvPicPr>
        <p:blipFill>
          <a:blip r:embed="rId5"/>
          <a:stretch>
            <a:fillRect/>
          </a:stretch>
        </p:blipFill>
        <p:spPr>
          <a:xfrm>
            <a:off x="7581177" y="2277183"/>
            <a:ext cx="4522405" cy="3757631"/>
          </a:xfrm>
          <a:prstGeom prst="rect">
            <a:avLst/>
          </a:prstGeom>
        </p:spPr>
      </p:pic>
      <p:pic>
        <p:nvPicPr>
          <p:cNvPr id="11" name="圖片 10">
            <a:extLst>
              <a:ext uri="{FF2B5EF4-FFF2-40B4-BE49-F238E27FC236}">
                <a16:creationId xmlns:a16="http://schemas.microsoft.com/office/drawing/2014/main" id="{15F75B7A-7167-4BAB-9F58-8F4F4576C592}"/>
              </a:ext>
            </a:extLst>
          </p:cNvPr>
          <p:cNvPicPr>
            <a:picLocks noChangeAspect="1"/>
          </p:cNvPicPr>
          <p:nvPr/>
        </p:nvPicPr>
        <p:blipFill>
          <a:blip r:embed="rId6"/>
          <a:stretch>
            <a:fillRect/>
          </a:stretch>
        </p:blipFill>
        <p:spPr>
          <a:xfrm>
            <a:off x="-133893" y="4719192"/>
            <a:ext cx="1249788" cy="1091279"/>
          </a:xfrm>
          <a:prstGeom prst="rect">
            <a:avLst/>
          </a:prstGeom>
        </p:spPr>
      </p:pic>
      <p:graphicFrame>
        <p:nvGraphicFramePr>
          <p:cNvPr id="3" name="表格 2">
            <a:extLst>
              <a:ext uri="{FF2B5EF4-FFF2-40B4-BE49-F238E27FC236}">
                <a16:creationId xmlns:a16="http://schemas.microsoft.com/office/drawing/2014/main" id="{4E359157-DF9A-40E7-946A-2EB0273C0402}"/>
              </a:ext>
            </a:extLst>
          </p:cNvPr>
          <p:cNvGraphicFramePr>
            <a:graphicFrameLocks noGrp="1"/>
          </p:cNvGraphicFramePr>
          <p:nvPr>
            <p:extLst>
              <p:ext uri="{D42A27DB-BD31-4B8C-83A1-F6EECF244321}">
                <p14:modId xmlns:p14="http://schemas.microsoft.com/office/powerpoint/2010/main" val="2226340656"/>
              </p:ext>
            </p:extLst>
          </p:nvPr>
        </p:nvGraphicFramePr>
        <p:xfrm>
          <a:off x="7930200" y="1170653"/>
          <a:ext cx="4104000" cy="1112520"/>
        </p:xfrm>
        <a:graphic>
          <a:graphicData uri="http://schemas.openxmlformats.org/drawingml/2006/table">
            <a:tbl>
              <a:tblPr firstRow="1" bandRow="1">
                <a:tableStyleId>{5940675A-B579-460E-94D1-54222C63F5DA}</a:tableStyleId>
              </a:tblPr>
              <a:tblGrid>
                <a:gridCol w="1224000">
                  <a:extLst>
                    <a:ext uri="{9D8B030D-6E8A-4147-A177-3AD203B41FA5}">
                      <a16:colId xmlns:a16="http://schemas.microsoft.com/office/drawing/2014/main" val="1073395872"/>
                    </a:ext>
                  </a:extLst>
                </a:gridCol>
                <a:gridCol w="720000">
                  <a:extLst>
                    <a:ext uri="{9D8B030D-6E8A-4147-A177-3AD203B41FA5}">
                      <a16:colId xmlns:a16="http://schemas.microsoft.com/office/drawing/2014/main" val="2558962557"/>
                    </a:ext>
                  </a:extLst>
                </a:gridCol>
                <a:gridCol w="720000">
                  <a:extLst>
                    <a:ext uri="{9D8B030D-6E8A-4147-A177-3AD203B41FA5}">
                      <a16:colId xmlns:a16="http://schemas.microsoft.com/office/drawing/2014/main" val="3186598410"/>
                    </a:ext>
                  </a:extLst>
                </a:gridCol>
                <a:gridCol w="720000">
                  <a:extLst>
                    <a:ext uri="{9D8B030D-6E8A-4147-A177-3AD203B41FA5}">
                      <a16:colId xmlns:a16="http://schemas.microsoft.com/office/drawing/2014/main" val="2798874136"/>
                    </a:ext>
                  </a:extLst>
                </a:gridCol>
                <a:gridCol w="720000">
                  <a:extLst>
                    <a:ext uri="{9D8B030D-6E8A-4147-A177-3AD203B41FA5}">
                      <a16:colId xmlns:a16="http://schemas.microsoft.com/office/drawing/2014/main" val="654583468"/>
                    </a:ext>
                  </a:extLst>
                </a:gridCol>
              </a:tblGrid>
              <a:tr h="370840">
                <a:tc>
                  <a:txBody>
                    <a:bodyPr/>
                    <a:lstStyle/>
                    <a:p>
                      <a:pPr algn="ctr"/>
                      <a:endParaRPr lang="zh-TW" altLang="en-US" dirty="0"/>
                    </a:p>
                  </a:txBody>
                  <a:tcPr anchor="ctr"/>
                </a:tc>
                <a:tc>
                  <a:txBody>
                    <a:bodyPr/>
                    <a:lstStyle/>
                    <a:p>
                      <a:pPr algn="ctr"/>
                      <a:r>
                        <a:rPr lang="en-US" altLang="zh-TW" dirty="0"/>
                        <a:t>2L</a:t>
                      </a:r>
                      <a:endParaRPr lang="zh-TW" altLang="en-US" dirty="0"/>
                    </a:p>
                  </a:txBody>
                  <a:tcPr anchor="ctr"/>
                </a:tc>
                <a:tc>
                  <a:txBody>
                    <a:bodyPr/>
                    <a:lstStyle/>
                    <a:p>
                      <a:pPr algn="ctr"/>
                      <a:r>
                        <a:rPr lang="en-US" altLang="zh-TW" dirty="0"/>
                        <a:t>1L</a:t>
                      </a:r>
                      <a:endParaRPr lang="zh-TW" altLang="en-US" dirty="0"/>
                    </a:p>
                  </a:txBody>
                  <a:tcPr anchor="ctr"/>
                </a:tc>
                <a:tc>
                  <a:txBody>
                    <a:bodyPr/>
                    <a:lstStyle/>
                    <a:p>
                      <a:pPr algn="ctr"/>
                      <a:r>
                        <a:rPr lang="en-US" altLang="zh-TW" dirty="0"/>
                        <a:t>1R</a:t>
                      </a:r>
                      <a:endParaRPr lang="zh-TW" altLang="en-US" dirty="0"/>
                    </a:p>
                  </a:txBody>
                  <a:tcPr anchor="ctr"/>
                </a:tc>
                <a:tc>
                  <a:txBody>
                    <a:bodyPr/>
                    <a:lstStyle/>
                    <a:p>
                      <a:pPr algn="ctr"/>
                      <a:r>
                        <a:rPr lang="en-US" altLang="zh-TW" dirty="0"/>
                        <a:t>2R</a:t>
                      </a:r>
                      <a:endParaRPr lang="zh-TW" altLang="en-US" dirty="0"/>
                    </a:p>
                  </a:txBody>
                  <a:tcPr anchor="ctr"/>
                </a:tc>
                <a:extLst>
                  <a:ext uri="{0D108BD9-81ED-4DB2-BD59-A6C34878D82A}">
                    <a16:rowId xmlns:a16="http://schemas.microsoft.com/office/drawing/2014/main" val="2233901460"/>
                  </a:ext>
                </a:extLst>
              </a:tr>
              <a:tr h="370840">
                <a:tc>
                  <a:txBody>
                    <a:bodyPr/>
                    <a:lstStyle/>
                    <a:p>
                      <a:pPr algn="ctr"/>
                      <a:r>
                        <a:rPr lang="zh-TW" altLang="en-US" dirty="0"/>
                        <a:t>增益</a:t>
                      </a:r>
                      <a:r>
                        <a:rPr lang="en-US" altLang="zh-TW" dirty="0"/>
                        <a:t>(</a:t>
                      </a:r>
                      <a:r>
                        <a:rPr lang="en-US" altLang="zh-TW" dirty="0" err="1"/>
                        <a:t>dBi</a:t>
                      </a:r>
                      <a:r>
                        <a:rPr lang="en-US" altLang="zh-TW" dirty="0"/>
                        <a:t>)</a:t>
                      </a:r>
                      <a:endParaRPr lang="zh-TW" altLang="en-US" dirty="0"/>
                    </a:p>
                  </a:txBody>
                  <a:tcPr anchor="ctr"/>
                </a:tc>
                <a:tc>
                  <a:txBody>
                    <a:bodyPr/>
                    <a:lstStyle/>
                    <a:p>
                      <a:pPr algn="ctr"/>
                      <a:r>
                        <a:rPr lang="en-US" altLang="zh-TW" dirty="0"/>
                        <a:t>9.02</a:t>
                      </a:r>
                      <a:endParaRPr lang="zh-TW" altLang="en-US" dirty="0"/>
                    </a:p>
                  </a:txBody>
                  <a:tcPr anchor="ctr"/>
                </a:tc>
                <a:tc>
                  <a:txBody>
                    <a:bodyPr/>
                    <a:lstStyle/>
                    <a:p>
                      <a:pPr algn="ctr"/>
                      <a:r>
                        <a:rPr lang="en-US" altLang="zh-TW" dirty="0"/>
                        <a:t>10.5</a:t>
                      </a:r>
                      <a:endParaRPr lang="zh-TW" altLang="en-US" dirty="0"/>
                    </a:p>
                  </a:txBody>
                  <a:tcPr anchor="ctr"/>
                </a:tc>
                <a:tc>
                  <a:txBody>
                    <a:bodyPr/>
                    <a:lstStyle/>
                    <a:p>
                      <a:pPr algn="ctr"/>
                      <a:r>
                        <a:rPr lang="en-US" altLang="zh-TW" dirty="0"/>
                        <a:t>10.2</a:t>
                      </a:r>
                      <a:endParaRPr lang="zh-TW" altLang="en-US" dirty="0"/>
                    </a:p>
                  </a:txBody>
                  <a:tcPr anchor="ctr"/>
                </a:tc>
                <a:tc>
                  <a:txBody>
                    <a:bodyPr/>
                    <a:lstStyle/>
                    <a:p>
                      <a:pPr algn="ctr"/>
                      <a:r>
                        <a:rPr lang="en-US" altLang="zh-TW" dirty="0"/>
                        <a:t>9.25</a:t>
                      </a:r>
                      <a:endParaRPr lang="zh-TW" altLang="en-US" dirty="0"/>
                    </a:p>
                  </a:txBody>
                  <a:tcPr anchor="ctr"/>
                </a:tc>
                <a:extLst>
                  <a:ext uri="{0D108BD9-81ED-4DB2-BD59-A6C34878D82A}">
                    <a16:rowId xmlns:a16="http://schemas.microsoft.com/office/drawing/2014/main" val="443969428"/>
                  </a:ext>
                </a:extLst>
              </a:tr>
              <a:tr h="370840">
                <a:tc>
                  <a:txBody>
                    <a:bodyPr/>
                    <a:lstStyle/>
                    <a:p>
                      <a:pPr algn="ctr"/>
                      <a:r>
                        <a:rPr lang="zh-TW" altLang="en-US" dirty="0"/>
                        <a:t>波束角</a:t>
                      </a:r>
                      <a:r>
                        <a:rPr lang="en-US" altLang="zh-TW" dirty="0"/>
                        <a:t>(</a:t>
                      </a:r>
                      <a:r>
                        <a:rPr lang="zh-TW" altLang="en-US" dirty="0"/>
                        <a:t>度</a:t>
                      </a:r>
                      <a:r>
                        <a:rPr lang="en-US" altLang="zh-TW" dirty="0"/>
                        <a:t>)</a:t>
                      </a:r>
                      <a:endParaRPr lang="zh-TW" altLang="en-US" dirty="0"/>
                    </a:p>
                  </a:txBody>
                  <a:tcPr anchor="ctr"/>
                </a:tc>
                <a:tc>
                  <a:txBody>
                    <a:bodyPr/>
                    <a:lstStyle/>
                    <a:p>
                      <a:pPr algn="ctr"/>
                      <a:r>
                        <a:rPr lang="en-US" altLang="zh-TW" dirty="0"/>
                        <a:t>-41</a:t>
                      </a:r>
                      <a:r>
                        <a:rPr lang="en-US" altLang="zh-TW" sz="1800" kern="1200" dirty="0">
                          <a:solidFill>
                            <a:schemeClr val="tx1"/>
                          </a:solidFill>
                          <a:effectLst/>
                          <a:latin typeface="+mn-lt"/>
                          <a:ea typeface="+mn-ea"/>
                          <a:cs typeface="+mn-cs"/>
                        </a:rPr>
                        <a:t>°</a:t>
                      </a:r>
                      <a:endParaRPr lang="zh-TW" altLang="en-US" dirty="0"/>
                    </a:p>
                  </a:txBody>
                  <a:tcPr anchor="ctr"/>
                </a:tc>
                <a:tc>
                  <a:txBody>
                    <a:bodyPr/>
                    <a:lstStyle/>
                    <a:p>
                      <a:pPr algn="ctr"/>
                      <a:r>
                        <a:rPr lang="en-US" altLang="zh-TW" dirty="0"/>
                        <a:t>-10</a:t>
                      </a:r>
                      <a:r>
                        <a:rPr lang="en-US" altLang="zh-TW" sz="1800" kern="1200" dirty="0">
                          <a:solidFill>
                            <a:schemeClr val="tx1"/>
                          </a:solidFill>
                          <a:effectLst/>
                          <a:latin typeface="+mn-lt"/>
                          <a:ea typeface="+mn-ea"/>
                          <a:cs typeface="+mn-cs"/>
                        </a:rPr>
                        <a:t>°</a:t>
                      </a:r>
                      <a:endParaRPr lang="zh-TW" altLang="en-US" dirty="0"/>
                    </a:p>
                  </a:txBody>
                  <a:tcPr anchor="ctr"/>
                </a:tc>
                <a:tc>
                  <a:txBody>
                    <a:bodyPr/>
                    <a:lstStyle/>
                    <a:p>
                      <a:pPr algn="ctr"/>
                      <a:r>
                        <a:rPr lang="en-US" altLang="zh-TW" dirty="0"/>
                        <a:t>+11</a:t>
                      </a:r>
                      <a:r>
                        <a:rPr lang="en-US" altLang="zh-TW" sz="1800" kern="1200" dirty="0">
                          <a:solidFill>
                            <a:schemeClr val="tx1"/>
                          </a:solidFill>
                          <a:effectLst/>
                          <a:latin typeface="+mn-lt"/>
                          <a:ea typeface="+mn-ea"/>
                          <a:cs typeface="+mn-cs"/>
                        </a:rPr>
                        <a:t>°</a:t>
                      </a:r>
                      <a:endParaRPr lang="zh-TW" altLang="en-US" dirty="0"/>
                    </a:p>
                  </a:txBody>
                  <a:tcPr anchor="ctr"/>
                </a:tc>
                <a:tc>
                  <a:txBody>
                    <a:bodyPr/>
                    <a:lstStyle/>
                    <a:p>
                      <a:pPr algn="ctr"/>
                      <a:r>
                        <a:rPr lang="en-US" altLang="zh-TW" dirty="0"/>
                        <a:t>+41</a:t>
                      </a:r>
                      <a:r>
                        <a:rPr lang="en-US" altLang="zh-TW" sz="1800" kern="1200" dirty="0">
                          <a:solidFill>
                            <a:schemeClr val="tx1"/>
                          </a:solidFill>
                          <a:effectLst/>
                          <a:latin typeface="+mn-lt"/>
                          <a:ea typeface="+mn-ea"/>
                          <a:cs typeface="+mn-cs"/>
                        </a:rPr>
                        <a:t>°</a:t>
                      </a:r>
                      <a:endParaRPr lang="zh-TW" altLang="en-US" dirty="0"/>
                    </a:p>
                  </a:txBody>
                  <a:tcPr anchor="ctr"/>
                </a:tc>
                <a:extLst>
                  <a:ext uri="{0D108BD9-81ED-4DB2-BD59-A6C34878D82A}">
                    <a16:rowId xmlns:a16="http://schemas.microsoft.com/office/drawing/2014/main" val="4181604771"/>
                  </a:ext>
                </a:extLst>
              </a:tr>
            </a:tbl>
          </a:graphicData>
        </a:graphic>
      </p:graphicFrame>
    </p:spTree>
    <p:extLst>
      <p:ext uri="{BB962C8B-B14F-4D97-AF65-F5344CB8AC3E}">
        <p14:creationId xmlns:p14="http://schemas.microsoft.com/office/powerpoint/2010/main" val="957689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237E5-E5D1-4061-81B7-A74AD0D760C7}"/>
              </a:ext>
            </a:extLst>
          </p:cNvPr>
          <p:cNvSpPr>
            <a:spLocks noGrp="1"/>
          </p:cNvSpPr>
          <p:nvPr>
            <p:ph type="title"/>
          </p:nvPr>
        </p:nvSpPr>
        <p:spPr/>
        <p:txBody>
          <a:bodyPr/>
          <a:lstStyle/>
          <a:p>
            <a:r>
              <a:rPr lang="zh-TW" altLang="zh-TW" dirty="0"/>
              <a:t>巴特勒矩陣天線</a:t>
            </a:r>
            <a:r>
              <a:rPr lang="zh-TW" altLang="en-US" dirty="0"/>
              <a:t>實作與量測環境</a:t>
            </a:r>
          </a:p>
        </p:txBody>
      </p:sp>
      <p:sp>
        <p:nvSpPr>
          <p:cNvPr id="4" name="投影片編號版面配置區 3">
            <a:extLst>
              <a:ext uri="{FF2B5EF4-FFF2-40B4-BE49-F238E27FC236}">
                <a16:creationId xmlns:a16="http://schemas.microsoft.com/office/drawing/2014/main" id="{9686C893-3388-4988-B3F2-1CFA16AD4A6B}"/>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44</a:t>
            </a:fld>
            <a:endParaRPr lang="zh-TW" altLang="en-US"/>
          </a:p>
        </p:txBody>
      </p:sp>
      <p:pic>
        <p:nvPicPr>
          <p:cNvPr id="5" name="圖片 4">
            <a:extLst>
              <a:ext uri="{FF2B5EF4-FFF2-40B4-BE49-F238E27FC236}">
                <a16:creationId xmlns:a16="http://schemas.microsoft.com/office/drawing/2014/main" id="{CC647077-4FDE-4E99-871F-E11F3281114E}"/>
              </a:ext>
            </a:extLst>
          </p:cNvPr>
          <p:cNvPicPr>
            <a:picLocks noChangeAspect="1"/>
          </p:cNvPicPr>
          <p:nvPr/>
        </p:nvPicPr>
        <p:blipFill rotWithShape="1">
          <a:blip r:embed="rId3">
            <a:extLst>
              <a:ext uri="{28A0092B-C50C-407E-A947-70E740481C1C}">
                <a14:useLocalDpi xmlns:a14="http://schemas.microsoft.com/office/drawing/2010/main" val="0"/>
              </a:ext>
            </a:extLst>
          </a:blip>
          <a:srcRect l="15091" t="13870" r="10784" b="16161"/>
          <a:stretch/>
        </p:blipFill>
        <p:spPr>
          <a:xfrm>
            <a:off x="238254" y="1158171"/>
            <a:ext cx="1833743" cy="2308929"/>
          </a:xfrm>
          <a:prstGeom prst="rect">
            <a:avLst/>
          </a:prstGeom>
        </p:spPr>
      </p:pic>
      <p:pic>
        <p:nvPicPr>
          <p:cNvPr id="6" name="圖片 5">
            <a:extLst>
              <a:ext uri="{FF2B5EF4-FFF2-40B4-BE49-F238E27FC236}">
                <a16:creationId xmlns:a16="http://schemas.microsoft.com/office/drawing/2014/main" id="{711704CB-E52B-429C-AD57-249AB5A0337D}"/>
              </a:ext>
            </a:extLst>
          </p:cNvPr>
          <p:cNvPicPr>
            <a:picLocks noChangeAspect="1"/>
          </p:cNvPicPr>
          <p:nvPr/>
        </p:nvPicPr>
        <p:blipFill rotWithShape="1">
          <a:blip r:embed="rId4">
            <a:extLst>
              <a:ext uri="{28A0092B-C50C-407E-A947-70E740481C1C}">
                <a14:useLocalDpi xmlns:a14="http://schemas.microsoft.com/office/drawing/2010/main" val="0"/>
              </a:ext>
            </a:extLst>
          </a:blip>
          <a:srcRect l="16930" t="16424" r="8827" b="15334"/>
          <a:stretch/>
        </p:blipFill>
        <p:spPr>
          <a:xfrm>
            <a:off x="238254" y="3577866"/>
            <a:ext cx="1880907" cy="2306172"/>
          </a:xfrm>
          <a:prstGeom prst="rect">
            <a:avLst/>
          </a:prstGeom>
        </p:spPr>
      </p:pic>
      <p:grpSp>
        <p:nvGrpSpPr>
          <p:cNvPr id="9" name="群組 8">
            <a:extLst>
              <a:ext uri="{FF2B5EF4-FFF2-40B4-BE49-F238E27FC236}">
                <a16:creationId xmlns:a16="http://schemas.microsoft.com/office/drawing/2014/main" id="{1B32661E-921C-4EEC-8F1F-D1F46AE6ED1C}"/>
              </a:ext>
            </a:extLst>
          </p:cNvPr>
          <p:cNvGrpSpPr/>
          <p:nvPr/>
        </p:nvGrpSpPr>
        <p:grpSpPr>
          <a:xfrm>
            <a:off x="2271561" y="1599197"/>
            <a:ext cx="5166106" cy="3366472"/>
            <a:chOff x="2271561" y="1599197"/>
            <a:chExt cx="5166106" cy="3366472"/>
          </a:xfrm>
        </p:grpSpPr>
        <p:pic>
          <p:nvPicPr>
            <p:cNvPr id="7" name="圖片 6">
              <a:extLst>
                <a:ext uri="{FF2B5EF4-FFF2-40B4-BE49-F238E27FC236}">
                  <a16:creationId xmlns:a16="http://schemas.microsoft.com/office/drawing/2014/main" id="{6A62CA23-231B-4096-8861-F7A2B80061E0}"/>
                </a:ext>
              </a:extLst>
            </p:cNvPr>
            <p:cNvPicPr/>
            <p:nvPr/>
          </p:nvPicPr>
          <p:blipFill rotWithShape="1">
            <a:blip r:embed="rId5"/>
            <a:srcRect l="-2143"/>
            <a:stretch/>
          </p:blipFill>
          <p:spPr bwMode="auto">
            <a:xfrm>
              <a:off x="2271561" y="1968529"/>
              <a:ext cx="5166106" cy="2997140"/>
            </a:xfrm>
            <a:prstGeom prst="rect">
              <a:avLst/>
            </a:prstGeom>
            <a:solidFill>
              <a:schemeClr val="bg1"/>
            </a:solidFill>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A93A7722-6013-4F29-BFCB-6683E2652E1F}"/>
                </a:ext>
              </a:extLst>
            </p:cNvPr>
            <p:cNvSpPr/>
            <p:nvPr/>
          </p:nvSpPr>
          <p:spPr>
            <a:xfrm>
              <a:off x="3736327" y="1599197"/>
              <a:ext cx="2236574" cy="369332"/>
            </a:xfrm>
            <a:prstGeom prst="rect">
              <a:avLst/>
            </a:prstGeom>
          </p:spPr>
          <p:txBody>
            <a:bodyPr wrap="none">
              <a:spAutoFit/>
            </a:bodyPr>
            <a:lstStyle/>
            <a:p>
              <a:r>
                <a:rPr lang="en-US" altLang="zh-TW" dirty="0"/>
                <a:t>Agilent PNA N5227A</a:t>
              </a:r>
              <a:endParaRPr lang="zh-TW" altLang="en-US" dirty="0"/>
            </a:p>
          </p:txBody>
        </p:sp>
      </p:grpSp>
      <p:grpSp>
        <p:nvGrpSpPr>
          <p:cNvPr id="11" name="群組 10">
            <a:extLst>
              <a:ext uri="{FF2B5EF4-FFF2-40B4-BE49-F238E27FC236}">
                <a16:creationId xmlns:a16="http://schemas.microsoft.com/office/drawing/2014/main" id="{C238B4B2-FFE4-4E13-9894-493F42DB91ED}"/>
              </a:ext>
            </a:extLst>
          </p:cNvPr>
          <p:cNvGrpSpPr/>
          <p:nvPr/>
        </p:nvGrpSpPr>
        <p:grpSpPr>
          <a:xfrm>
            <a:off x="7700407" y="1844125"/>
            <a:ext cx="4440063" cy="3234271"/>
            <a:chOff x="7700407" y="1844125"/>
            <a:chExt cx="4440063" cy="3234271"/>
          </a:xfrm>
        </p:grpSpPr>
        <p:pic>
          <p:nvPicPr>
            <p:cNvPr id="8" name="圖片 7">
              <a:extLst>
                <a:ext uri="{FF2B5EF4-FFF2-40B4-BE49-F238E27FC236}">
                  <a16:creationId xmlns:a16="http://schemas.microsoft.com/office/drawing/2014/main" id="{5515E42E-1A18-4D44-875E-EA6D39E9FF7D}"/>
                </a:ext>
              </a:extLst>
            </p:cNvPr>
            <p:cNvPicPr/>
            <p:nvPr/>
          </p:nvPicPr>
          <p:blipFill>
            <a:blip r:embed="rId6"/>
            <a:stretch>
              <a:fillRect/>
            </a:stretch>
          </p:blipFill>
          <p:spPr>
            <a:xfrm>
              <a:off x="7700407" y="1855801"/>
              <a:ext cx="4440063" cy="3222595"/>
            </a:xfrm>
            <a:prstGeom prst="rect">
              <a:avLst/>
            </a:prstGeom>
          </p:spPr>
        </p:pic>
        <p:sp>
          <p:nvSpPr>
            <p:cNvPr id="10" name="矩形 9">
              <a:extLst>
                <a:ext uri="{FF2B5EF4-FFF2-40B4-BE49-F238E27FC236}">
                  <a16:creationId xmlns:a16="http://schemas.microsoft.com/office/drawing/2014/main" id="{05233A26-63A9-4772-B8E4-C521E7BB2D91}"/>
                </a:ext>
              </a:extLst>
            </p:cNvPr>
            <p:cNvSpPr/>
            <p:nvPr/>
          </p:nvSpPr>
          <p:spPr>
            <a:xfrm>
              <a:off x="11353800" y="1844125"/>
              <a:ext cx="723275" cy="369332"/>
            </a:xfrm>
            <a:prstGeom prst="rect">
              <a:avLst/>
            </a:prstGeom>
          </p:spPr>
          <p:txBody>
            <a:bodyPr wrap="none">
              <a:spAutoFit/>
            </a:bodyPr>
            <a:lstStyle/>
            <a:p>
              <a:r>
                <a:rPr lang="en-US" altLang="zh-TW" dirty="0"/>
                <a:t>MW6</a:t>
              </a:r>
              <a:endParaRPr lang="zh-TW" altLang="en-US" dirty="0"/>
            </a:p>
          </p:txBody>
        </p:sp>
      </p:grpSp>
    </p:spTree>
    <p:extLst>
      <p:ext uri="{BB962C8B-B14F-4D97-AF65-F5344CB8AC3E}">
        <p14:creationId xmlns:p14="http://schemas.microsoft.com/office/powerpoint/2010/main" val="1700511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322043E2-9CB1-470E-8CCC-957F50F32511}"/>
              </a:ext>
            </a:extLst>
          </p:cNvPr>
          <p:cNvSpPr/>
          <p:nvPr/>
        </p:nvSpPr>
        <p:spPr>
          <a:xfrm>
            <a:off x="0" y="1160204"/>
            <a:ext cx="12192000" cy="5697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644237E5-E5D1-4061-81B7-A74AD0D760C7}"/>
              </a:ext>
            </a:extLst>
          </p:cNvPr>
          <p:cNvSpPr>
            <a:spLocks noGrp="1"/>
          </p:cNvSpPr>
          <p:nvPr>
            <p:ph type="title"/>
          </p:nvPr>
        </p:nvSpPr>
        <p:spPr>
          <a:xfrm>
            <a:off x="838200" y="65967"/>
            <a:ext cx="10515600" cy="981438"/>
          </a:xfrm>
        </p:spPr>
        <p:txBody>
          <a:bodyPr/>
          <a:lstStyle/>
          <a:p>
            <a:r>
              <a:rPr lang="zh-TW" altLang="zh-TW" dirty="0"/>
              <a:t>模擬和量測</a:t>
            </a:r>
            <a:r>
              <a:rPr lang="zh-TW" altLang="en-US" dirty="0"/>
              <a:t>結果</a:t>
            </a:r>
          </a:p>
        </p:txBody>
      </p:sp>
      <p:sp>
        <p:nvSpPr>
          <p:cNvPr id="4" name="投影片編號版面配置區 3">
            <a:extLst>
              <a:ext uri="{FF2B5EF4-FFF2-40B4-BE49-F238E27FC236}">
                <a16:creationId xmlns:a16="http://schemas.microsoft.com/office/drawing/2014/main" id="{9686C893-3388-4988-B3F2-1CFA16AD4A6B}"/>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45</a:t>
            </a:fld>
            <a:endParaRPr lang="zh-TW" altLang="en-US" dirty="0"/>
          </a:p>
        </p:txBody>
      </p:sp>
      <p:pic>
        <p:nvPicPr>
          <p:cNvPr id="5" name="圖片 4">
            <a:extLst>
              <a:ext uri="{FF2B5EF4-FFF2-40B4-BE49-F238E27FC236}">
                <a16:creationId xmlns:a16="http://schemas.microsoft.com/office/drawing/2014/main" id="{C6DE14DC-F358-4AF7-82BB-2BD3247607CD}"/>
              </a:ext>
            </a:extLst>
          </p:cNvPr>
          <p:cNvPicPr/>
          <p:nvPr/>
        </p:nvPicPr>
        <p:blipFill rotWithShape="1">
          <a:blip r:embed="rId3">
            <a:extLst>
              <a:ext uri="{28A0092B-C50C-407E-A947-70E740481C1C}">
                <a14:useLocalDpi xmlns:a14="http://schemas.microsoft.com/office/drawing/2010/main" val="0"/>
              </a:ext>
            </a:extLst>
          </a:blip>
          <a:srcRect l="6932" t="8706" r="12360" b="3349"/>
          <a:stretch/>
        </p:blipFill>
        <p:spPr bwMode="auto">
          <a:xfrm>
            <a:off x="232980" y="1155157"/>
            <a:ext cx="3417245" cy="2855523"/>
          </a:xfrm>
          <a:prstGeom prst="rect">
            <a:avLst/>
          </a:prstGeom>
          <a:solidFill>
            <a:schemeClr val="bg1"/>
          </a:solidFill>
          <a:ln>
            <a:noFill/>
          </a:ln>
          <a:extLst>
            <a:ext uri="{53640926-AAD7-44D8-BBD7-CCE9431645EC}">
              <a14:shadowObscured xmlns:a14="http://schemas.microsoft.com/office/drawing/2010/main"/>
            </a:ext>
          </a:extLst>
        </p:spPr>
      </p:pic>
      <p:pic>
        <p:nvPicPr>
          <p:cNvPr id="6" name="圖片 5">
            <a:extLst>
              <a:ext uri="{FF2B5EF4-FFF2-40B4-BE49-F238E27FC236}">
                <a16:creationId xmlns:a16="http://schemas.microsoft.com/office/drawing/2014/main" id="{C3C1AB17-93A2-45A2-AE30-FD35FFF66AE8}"/>
              </a:ext>
            </a:extLst>
          </p:cNvPr>
          <p:cNvPicPr/>
          <p:nvPr/>
        </p:nvPicPr>
        <p:blipFill rotWithShape="1">
          <a:blip r:embed="rId4">
            <a:extLst>
              <a:ext uri="{28A0092B-C50C-407E-A947-70E740481C1C}">
                <a14:useLocalDpi xmlns:a14="http://schemas.microsoft.com/office/drawing/2010/main" val="0"/>
              </a:ext>
            </a:extLst>
          </a:blip>
          <a:srcRect l="6829" t="8262" r="10950" b="3795"/>
          <a:stretch/>
        </p:blipFill>
        <p:spPr bwMode="auto">
          <a:xfrm>
            <a:off x="213067" y="3850429"/>
            <a:ext cx="3500192" cy="2871046"/>
          </a:xfrm>
          <a:prstGeom prst="rect">
            <a:avLst/>
          </a:prstGeom>
          <a:solidFill>
            <a:schemeClr val="bg1"/>
          </a:solidFill>
          <a:ln>
            <a:noFill/>
          </a:ln>
          <a:extLst>
            <a:ext uri="{53640926-AAD7-44D8-BBD7-CCE9431645EC}">
              <a14:shadowObscured xmlns:a14="http://schemas.microsoft.com/office/drawing/2010/main"/>
            </a:ext>
          </a:extLst>
        </p:spPr>
      </p:pic>
      <p:pic>
        <p:nvPicPr>
          <p:cNvPr id="7" name="圖片 6">
            <a:extLst>
              <a:ext uri="{FF2B5EF4-FFF2-40B4-BE49-F238E27FC236}">
                <a16:creationId xmlns:a16="http://schemas.microsoft.com/office/drawing/2014/main" id="{B3C44FE9-E4A0-44D9-85BD-3FD3E96DFC58}"/>
              </a:ext>
            </a:extLst>
          </p:cNvPr>
          <p:cNvPicPr>
            <a:picLocks noChangeAspect="1"/>
          </p:cNvPicPr>
          <p:nvPr/>
        </p:nvPicPr>
        <p:blipFill>
          <a:blip r:embed="rId5"/>
          <a:stretch>
            <a:fillRect/>
          </a:stretch>
        </p:blipFill>
        <p:spPr>
          <a:xfrm>
            <a:off x="3961135" y="1150679"/>
            <a:ext cx="2755501" cy="2724747"/>
          </a:xfrm>
          <a:prstGeom prst="rect">
            <a:avLst/>
          </a:prstGeom>
        </p:spPr>
      </p:pic>
      <p:pic>
        <p:nvPicPr>
          <p:cNvPr id="8" name="圖片 7">
            <a:extLst>
              <a:ext uri="{FF2B5EF4-FFF2-40B4-BE49-F238E27FC236}">
                <a16:creationId xmlns:a16="http://schemas.microsoft.com/office/drawing/2014/main" id="{88C31E0A-7AB0-4C80-997E-8905CF6854E8}"/>
              </a:ext>
            </a:extLst>
          </p:cNvPr>
          <p:cNvPicPr>
            <a:picLocks noChangeAspect="1"/>
          </p:cNvPicPr>
          <p:nvPr/>
        </p:nvPicPr>
        <p:blipFill>
          <a:blip r:embed="rId6"/>
          <a:stretch>
            <a:fillRect/>
          </a:stretch>
        </p:blipFill>
        <p:spPr>
          <a:xfrm>
            <a:off x="3966504" y="4067286"/>
            <a:ext cx="2712446" cy="2724747"/>
          </a:xfrm>
          <a:prstGeom prst="rect">
            <a:avLst/>
          </a:prstGeom>
          <a:solidFill>
            <a:schemeClr val="bg1"/>
          </a:solidFill>
        </p:spPr>
      </p:pic>
      <p:pic>
        <p:nvPicPr>
          <p:cNvPr id="9" name="圖片 8">
            <a:extLst>
              <a:ext uri="{FF2B5EF4-FFF2-40B4-BE49-F238E27FC236}">
                <a16:creationId xmlns:a16="http://schemas.microsoft.com/office/drawing/2014/main" id="{46E8F95A-B0EF-41E2-9004-5D20D71029EE}"/>
              </a:ext>
            </a:extLst>
          </p:cNvPr>
          <p:cNvPicPr>
            <a:picLocks noChangeAspect="1"/>
          </p:cNvPicPr>
          <p:nvPr/>
        </p:nvPicPr>
        <p:blipFill>
          <a:blip r:embed="rId7"/>
          <a:stretch>
            <a:fillRect/>
          </a:stretch>
        </p:blipFill>
        <p:spPr>
          <a:xfrm>
            <a:off x="7060411" y="4138300"/>
            <a:ext cx="2724747" cy="2724747"/>
          </a:xfrm>
          <a:prstGeom prst="rect">
            <a:avLst/>
          </a:prstGeom>
          <a:solidFill>
            <a:schemeClr val="bg1"/>
          </a:solidFill>
        </p:spPr>
      </p:pic>
      <p:pic>
        <p:nvPicPr>
          <p:cNvPr id="10" name="圖片 9">
            <a:extLst>
              <a:ext uri="{FF2B5EF4-FFF2-40B4-BE49-F238E27FC236}">
                <a16:creationId xmlns:a16="http://schemas.microsoft.com/office/drawing/2014/main" id="{EF9DB8AE-6351-4146-9EA9-14F6F478D9AB}"/>
              </a:ext>
            </a:extLst>
          </p:cNvPr>
          <p:cNvPicPr>
            <a:picLocks noChangeAspect="1"/>
          </p:cNvPicPr>
          <p:nvPr/>
        </p:nvPicPr>
        <p:blipFill>
          <a:blip r:embed="rId8"/>
          <a:stretch>
            <a:fillRect/>
          </a:stretch>
        </p:blipFill>
        <p:spPr>
          <a:xfrm>
            <a:off x="7051483" y="1150680"/>
            <a:ext cx="2743200" cy="2724747"/>
          </a:xfrm>
          <a:prstGeom prst="rect">
            <a:avLst/>
          </a:prstGeom>
          <a:solidFill>
            <a:schemeClr val="bg1"/>
          </a:solidFill>
        </p:spPr>
      </p:pic>
      <p:pic>
        <p:nvPicPr>
          <p:cNvPr id="15" name="圖片 14">
            <a:extLst>
              <a:ext uri="{FF2B5EF4-FFF2-40B4-BE49-F238E27FC236}">
                <a16:creationId xmlns:a16="http://schemas.microsoft.com/office/drawing/2014/main" id="{239C7C67-ABD1-4B48-9A29-B131CDC44288}"/>
              </a:ext>
            </a:extLst>
          </p:cNvPr>
          <p:cNvPicPr>
            <a:picLocks noChangeAspect="1"/>
          </p:cNvPicPr>
          <p:nvPr/>
        </p:nvPicPr>
        <p:blipFill>
          <a:blip r:embed="rId9"/>
          <a:stretch>
            <a:fillRect/>
          </a:stretch>
        </p:blipFill>
        <p:spPr>
          <a:xfrm>
            <a:off x="9893208" y="2582918"/>
            <a:ext cx="2298792" cy="3138496"/>
          </a:xfrm>
          <a:prstGeom prst="rect">
            <a:avLst/>
          </a:prstGeom>
        </p:spPr>
      </p:pic>
      <p:sp>
        <p:nvSpPr>
          <p:cNvPr id="3" name="文字方塊 2">
            <a:extLst>
              <a:ext uri="{FF2B5EF4-FFF2-40B4-BE49-F238E27FC236}">
                <a16:creationId xmlns:a16="http://schemas.microsoft.com/office/drawing/2014/main" id="{A64CB619-9953-4093-B20B-6934601649FE}"/>
              </a:ext>
            </a:extLst>
          </p:cNvPr>
          <p:cNvSpPr txBox="1"/>
          <p:nvPr/>
        </p:nvSpPr>
        <p:spPr>
          <a:xfrm>
            <a:off x="4210109" y="3244334"/>
            <a:ext cx="589511" cy="369332"/>
          </a:xfrm>
          <a:prstGeom prst="rect">
            <a:avLst/>
          </a:prstGeom>
          <a:noFill/>
        </p:spPr>
        <p:txBody>
          <a:bodyPr wrap="square" rtlCol="0">
            <a:spAutoFit/>
          </a:bodyPr>
          <a:lstStyle/>
          <a:p>
            <a:pPr algn="ctr"/>
            <a:r>
              <a:rPr lang="zh-TW" altLang="en-US" dirty="0"/>
              <a:t>埠</a:t>
            </a:r>
            <a:r>
              <a:rPr lang="en-US" altLang="zh-TW" dirty="0"/>
              <a:t>1</a:t>
            </a:r>
            <a:endParaRPr lang="zh-TW" altLang="en-US" dirty="0"/>
          </a:p>
        </p:txBody>
      </p:sp>
      <p:sp>
        <p:nvSpPr>
          <p:cNvPr id="13" name="文字方塊 12">
            <a:extLst>
              <a:ext uri="{FF2B5EF4-FFF2-40B4-BE49-F238E27FC236}">
                <a16:creationId xmlns:a16="http://schemas.microsoft.com/office/drawing/2014/main" id="{A0F2C7B7-080C-45F3-94FF-6DE152BD61A4}"/>
              </a:ext>
            </a:extLst>
          </p:cNvPr>
          <p:cNvSpPr txBox="1"/>
          <p:nvPr/>
        </p:nvSpPr>
        <p:spPr>
          <a:xfrm>
            <a:off x="7248064" y="3244334"/>
            <a:ext cx="589511" cy="369332"/>
          </a:xfrm>
          <a:prstGeom prst="rect">
            <a:avLst/>
          </a:prstGeom>
          <a:noFill/>
        </p:spPr>
        <p:txBody>
          <a:bodyPr wrap="square" rtlCol="0">
            <a:spAutoFit/>
          </a:bodyPr>
          <a:lstStyle/>
          <a:p>
            <a:pPr algn="ctr"/>
            <a:r>
              <a:rPr lang="zh-TW" altLang="en-US" dirty="0"/>
              <a:t>埠</a:t>
            </a:r>
            <a:r>
              <a:rPr lang="en-US" altLang="zh-TW" dirty="0"/>
              <a:t>4</a:t>
            </a:r>
            <a:endParaRPr lang="zh-TW" altLang="en-US" dirty="0"/>
          </a:p>
        </p:txBody>
      </p:sp>
      <p:sp>
        <p:nvSpPr>
          <p:cNvPr id="14" name="文字方塊 13">
            <a:extLst>
              <a:ext uri="{FF2B5EF4-FFF2-40B4-BE49-F238E27FC236}">
                <a16:creationId xmlns:a16="http://schemas.microsoft.com/office/drawing/2014/main" id="{8DC4AE48-3593-48F0-B359-3035E1D3DB7E}"/>
              </a:ext>
            </a:extLst>
          </p:cNvPr>
          <p:cNvSpPr txBox="1"/>
          <p:nvPr/>
        </p:nvSpPr>
        <p:spPr>
          <a:xfrm>
            <a:off x="4184704" y="6171684"/>
            <a:ext cx="589511" cy="369332"/>
          </a:xfrm>
          <a:prstGeom prst="rect">
            <a:avLst/>
          </a:prstGeom>
          <a:noFill/>
        </p:spPr>
        <p:txBody>
          <a:bodyPr wrap="square" rtlCol="0">
            <a:spAutoFit/>
          </a:bodyPr>
          <a:lstStyle/>
          <a:p>
            <a:pPr algn="ctr"/>
            <a:r>
              <a:rPr lang="zh-TW" altLang="en-US" dirty="0"/>
              <a:t>埠</a:t>
            </a:r>
            <a:r>
              <a:rPr lang="en-US" altLang="zh-TW" dirty="0"/>
              <a:t>2</a:t>
            </a:r>
            <a:endParaRPr lang="zh-TW" altLang="en-US" dirty="0"/>
          </a:p>
        </p:txBody>
      </p:sp>
      <p:sp>
        <p:nvSpPr>
          <p:cNvPr id="16" name="文字方塊 15">
            <a:extLst>
              <a:ext uri="{FF2B5EF4-FFF2-40B4-BE49-F238E27FC236}">
                <a16:creationId xmlns:a16="http://schemas.microsoft.com/office/drawing/2014/main" id="{06AD4B60-760E-4DFC-A05B-BA492299D260}"/>
              </a:ext>
            </a:extLst>
          </p:cNvPr>
          <p:cNvSpPr txBox="1"/>
          <p:nvPr/>
        </p:nvSpPr>
        <p:spPr>
          <a:xfrm>
            <a:off x="7222659" y="6171684"/>
            <a:ext cx="589511" cy="369332"/>
          </a:xfrm>
          <a:prstGeom prst="rect">
            <a:avLst/>
          </a:prstGeom>
          <a:noFill/>
        </p:spPr>
        <p:txBody>
          <a:bodyPr wrap="square" rtlCol="0">
            <a:spAutoFit/>
          </a:bodyPr>
          <a:lstStyle/>
          <a:p>
            <a:pPr algn="ctr"/>
            <a:r>
              <a:rPr lang="zh-TW" altLang="en-US" dirty="0"/>
              <a:t>埠</a:t>
            </a:r>
            <a:r>
              <a:rPr lang="en-US" altLang="zh-TW" dirty="0"/>
              <a:t>3</a:t>
            </a:r>
            <a:endParaRPr lang="zh-TW" altLang="en-US" dirty="0"/>
          </a:p>
        </p:txBody>
      </p:sp>
    </p:spTree>
    <p:extLst>
      <p:ext uri="{BB962C8B-B14F-4D97-AF65-F5344CB8AC3E}">
        <p14:creationId xmlns:p14="http://schemas.microsoft.com/office/powerpoint/2010/main" val="776150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4237E5-E5D1-4061-81B7-A74AD0D760C7}"/>
              </a:ext>
            </a:extLst>
          </p:cNvPr>
          <p:cNvSpPr>
            <a:spLocks noGrp="1"/>
          </p:cNvSpPr>
          <p:nvPr>
            <p:ph type="title"/>
          </p:nvPr>
        </p:nvSpPr>
        <p:spPr/>
        <p:txBody>
          <a:bodyPr>
            <a:normAutofit/>
          </a:bodyPr>
          <a:lstStyle/>
          <a:p>
            <a:r>
              <a:rPr lang="zh-TW" altLang="zh-TW" dirty="0"/>
              <a:t>文獻比較與討論</a:t>
            </a:r>
            <a:endParaRPr lang="zh-TW" altLang="en-US" dirty="0"/>
          </a:p>
        </p:txBody>
      </p:sp>
      <p:sp>
        <p:nvSpPr>
          <p:cNvPr id="4" name="投影片編號版面配置區 3">
            <a:extLst>
              <a:ext uri="{FF2B5EF4-FFF2-40B4-BE49-F238E27FC236}">
                <a16:creationId xmlns:a16="http://schemas.microsoft.com/office/drawing/2014/main" id="{9686C893-3388-4988-B3F2-1CFA16AD4A6B}"/>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46</a:t>
            </a:fld>
            <a:endParaRPr lang="zh-TW" altLang="en-US"/>
          </a:p>
        </p:txBody>
      </p:sp>
      <p:pic>
        <p:nvPicPr>
          <p:cNvPr id="5" name="圖片 4">
            <a:extLst>
              <a:ext uri="{FF2B5EF4-FFF2-40B4-BE49-F238E27FC236}">
                <a16:creationId xmlns:a16="http://schemas.microsoft.com/office/drawing/2014/main" id="{05F31C11-6404-4631-A746-7B969AB72105}"/>
              </a:ext>
            </a:extLst>
          </p:cNvPr>
          <p:cNvPicPr>
            <a:picLocks noChangeAspect="1"/>
          </p:cNvPicPr>
          <p:nvPr/>
        </p:nvPicPr>
        <p:blipFill>
          <a:blip r:embed="rId3"/>
          <a:stretch>
            <a:fillRect/>
          </a:stretch>
        </p:blipFill>
        <p:spPr>
          <a:xfrm>
            <a:off x="1600156" y="1251667"/>
            <a:ext cx="8991688" cy="4900420"/>
          </a:xfrm>
          <a:prstGeom prst="rect">
            <a:avLst/>
          </a:prstGeom>
        </p:spPr>
      </p:pic>
      <p:sp>
        <p:nvSpPr>
          <p:cNvPr id="3" name="矩形 2">
            <a:extLst>
              <a:ext uri="{FF2B5EF4-FFF2-40B4-BE49-F238E27FC236}">
                <a16:creationId xmlns:a16="http://schemas.microsoft.com/office/drawing/2014/main" id="{FF4A63D4-4511-4F13-B3BC-B64B5EC14F0B}"/>
              </a:ext>
            </a:extLst>
          </p:cNvPr>
          <p:cNvSpPr/>
          <p:nvPr/>
        </p:nvSpPr>
        <p:spPr>
          <a:xfrm>
            <a:off x="3929743" y="5029201"/>
            <a:ext cx="751114" cy="2177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8BBC22CF-E61C-4206-9164-026D25DB5EAA}"/>
              </a:ext>
            </a:extLst>
          </p:cNvPr>
          <p:cNvSpPr/>
          <p:nvPr/>
        </p:nvSpPr>
        <p:spPr>
          <a:xfrm>
            <a:off x="6939687" y="5029201"/>
            <a:ext cx="751114" cy="2177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7D199181-3CFA-4F40-95E6-74FFF9810502}"/>
              </a:ext>
            </a:extLst>
          </p:cNvPr>
          <p:cNvSpPr/>
          <p:nvPr/>
        </p:nvSpPr>
        <p:spPr>
          <a:xfrm>
            <a:off x="7946572" y="5029201"/>
            <a:ext cx="751114" cy="2177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27FC8820-9BB6-452E-891E-F2D165999774}"/>
              </a:ext>
            </a:extLst>
          </p:cNvPr>
          <p:cNvSpPr/>
          <p:nvPr/>
        </p:nvSpPr>
        <p:spPr>
          <a:xfrm>
            <a:off x="9753601" y="5029201"/>
            <a:ext cx="751114" cy="2177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19E1A9B-BFB5-4596-AE67-8E4A2BCF67B7}"/>
              </a:ext>
            </a:extLst>
          </p:cNvPr>
          <p:cNvSpPr/>
          <p:nvPr/>
        </p:nvSpPr>
        <p:spPr>
          <a:xfrm>
            <a:off x="3929743" y="2525486"/>
            <a:ext cx="6574972" cy="2177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0D0DE894-15F3-425A-9312-2F0D122A2DBB}"/>
              </a:ext>
            </a:extLst>
          </p:cNvPr>
          <p:cNvSpPr/>
          <p:nvPr/>
        </p:nvSpPr>
        <p:spPr>
          <a:xfrm>
            <a:off x="5878286" y="5388619"/>
            <a:ext cx="751114" cy="304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2F1BA63D-81F9-4A1E-BC48-F0A6478690C2}"/>
              </a:ext>
            </a:extLst>
          </p:cNvPr>
          <p:cNvSpPr/>
          <p:nvPr/>
        </p:nvSpPr>
        <p:spPr>
          <a:xfrm>
            <a:off x="7946572" y="5388619"/>
            <a:ext cx="751113" cy="304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48855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9F30E6-0298-417A-ABB1-D116A4B5BAF0}"/>
              </a:ext>
            </a:extLst>
          </p:cNvPr>
          <p:cNvSpPr>
            <a:spLocks noGrp="1"/>
          </p:cNvSpPr>
          <p:nvPr>
            <p:ph type="title"/>
          </p:nvPr>
        </p:nvSpPr>
        <p:spPr/>
        <p:txBody>
          <a:bodyPr>
            <a:normAutofit/>
          </a:bodyPr>
          <a:lstStyle/>
          <a:p>
            <a:r>
              <a:rPr lang="zh-TW" altLang="zh-TW" dirty="0"/>
              <a:t>結論</a:t>
            </a:r>
            <a:endParaRPr lang="zh-TW" altLang="en-US" dirty="0"/>
          </a:p>
        </p:txBody>
      </p:sp>
      <p:sp>
        <p:nvSpPr>
          <p:cNvPr id="4" name="投影片編號版面配置區 3">
            <a:extLst>
              <a:ext uri="{FF2B5EF4-FFF2-40B4-BE49-F238E27FC236}">
                <a16:creationId xmlns:a16="http://schemas.microsoft.com/office/drawing/2014/main" id="{32DED043-9F25-496D-904B-6F108C27F97D}"/>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47</a:t>
            </a:fld>
            <a:endParaRPr lang="zh-TW" altLang="en-US"/>
          </a:p>
        </p:txBody>
      </p:sp>
      <p:sp>
        <p:nvSpPr>
          <p:cNvPr id="6" name="內容版面配置區 5">
            <a:extLst>
              <a:ext uri="{FF2B5EF4-FFF2-40B4-BE49-F238E27FC236}">
                <a16:creationId xmlns:a16="http://schemas.microsoft.com/office/drawing/2014/main" id="{17B5F3E9-5D53-406A-90B4-4E791A93D9DB}"/>
              </a:ext>
            </a:extLst>
          </p:cNvPr>
          <p:cNvSpPr>
            <a:spLocks noGrp="1"/>
          </p:cNvSpPr>
          <p:nvPr>
            <p:ph sz="quarter" idx="10"/>
          </p:nvPr>
        </p:nvSpPr>
        <p:spPr/>
        <p:txBody>
          <a:bodyPr/>
          <a:lstStyle/>
          <a:p>
            <a:r>
              <a:rPr lang="zh-TW" altLang="zh-TW" dirty="0"/>
              <a:t>使用雙層板與</a:t>
            </a:r>
            <a:r>
              <a:rPr lang="zh-TW" altLang="en-US" dirty="0"/>
              <a:t>微</a:t>
            </a:r>
            <a:r>
              <a:rPr lang="zh-TW" altLang="zh-TW" dirty="0"/>
              <a:t>帶線結構</a:t>
            </a:r>
            <a:r>
              <a:rPr lang="zh-TW" altLang="en-US" dirty="0"/>
              <a:t>使</a:t>
            </a:r>
            <a:r>
              <a:rPr lang="zh-TW" altLang="zh-TW" dirty="0"/>
              <a:t>製程簡單、成本</a:t>
            </a:r>
            <a:r>
              <a:rPr lang="zh-TW" altLang="en-US" dirty="0"/>
              <a:t>降低</a:t>
            </a:r>
            <a:endParaRPr lang="en-US" altLang="zh-TW" dirty="0"/>
          </a:p>
          <a:p>
            <a:r>
              <a:rPr lang="zh-TW" altLang="zh-TW" dirty="0"/>
              <a:t>成功地將輻射波束引導至</a:t>
            </a:r>
            <a:r>
              <a:rPr lang="en-US" altLang="zh-TW" dirty="0"/>
              <a:t>-38°</a:t>
            </a:r>
            <a:r>
              <a:rPr lang="zh-TW" altLang="zh-TW" dirty="0"/>
              <a:t>、</a:t>
            </a:r>
            <a:r>
              <a:rPr lang="en-US" altLang="zh-TW" dirty="0"/>
              <a:t>-13°</a:t>
            </a:r>
            <a:r>
              <a:rPr lang="zh-TW" altLang="zh-TW" dirty="0"/>
              <a:t>、</a:t>
            </a:r>
            <a:r>
              <a:rPr lang="en-US" altLang="zh-TW" dirty="0"/>
              <a:t>+19°</a:t>
            </a:r>
            <a:r>
              <a:rPr lang="zh-TW" altLang="zh-TW" dirty="0"/>
              <a:t>和</a:t>
            </a:r>
            <a:r>
              <a:rPr lang="en-US" altLang="zh-TW" dirty="0"/>
              <a:t>+41°</a:t>
            </a:r>
          </a:p>
          <a:p>
            <a:r>
              <a:rPr lang="zh-TW" altLang="en-US" dirty="0"/>
              <a:t>增益在</a:t>
            </a:r>
            <a:r>
              <a:rPr lang="en-US" altLang="zh-TW" dirty="0"/>
              <a:t>8.8~10.8 </a:t>
            </a:r>
            <a:r>
              <a:rPr lang="en-US" altLang="zh-TW" dirty="0" err="1"/>
              <a:t>dBi</a:t>
            </a:r>
            <a:endParaRPr lang="en-US" altLang="zh-TW" dirty="0"/>
          </a:p>
          <a:p>
            <a:r>
              <a:rPr lang="zh-TW" altLang="en-US" dirty="0"/>
              <a:t>可適用於</a:t>
            </a:r>
            <a:r>
              <a:rPr lang="en-US" altLang="zh-TW" dirty="0"/>
              <a:t>5G</a:t>
            </a:r>
            <a:r>
              <a:rPr lang="zh-TW" altLang="en-US" dirty="0"/>
              <a:t> </a:t>
            </a:r>
            <a:r>
              <a:rPr lang="en-US" altLang="zh-TW" dirty="0"/>
              <a:t>n261(27.50GHz-28.35GHz)</a:t>
            </a:r>
          </a:p>
          <a:p>
            <a:r>
              <a:rPr lang="zh-TW" altLang="en-US" dirty="0"/>
              <a:t>以最簡單製程呈現出與複雜結構設計有相當的結果</a:t>
            </a:r>
          </a:p>
        </p:txBody>
      </p:sp>
    </p:spTree>
    <p:extLst>
      <p:ext uri="{BB962C8B-B14F-4D97-AF65-F5344CB8AC3E}">
        <p14:creationId xmlns:p14="http://schemas.microsoft.com/office/powerpoint/2010/main" val="1469003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397261-8813-4AD9-999B-6958D256B80B}"/>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31A02017-96EF-4835-B43E-E1AFA7C6BF71}"/>
              </a:ext>
            </a:extLst>
          </p:cNvPr>
          <p:cNvSpPr>
            <a:spLocks noGrp="1"/>
          </p:cNvSpPr>
          <p:nvPr>
            <p:ph sz="quarter" idx="10"/>
          </p:nvPr>
        </p:nvSpPr>
        <p:spPr/>
        <p:txBody>
          <a:bodyPr>
            <a:normAutofit fontScale="92500"/>
          </a:bodyPr>
          <a:lstStyle/>
          <a:p>
            <a:pPr marL="514350" indent="-514350">
              <a:buFont typeface="+mj-ea"/>
              <a:buAutoNum type="ea1ChtPeriod"/>
            </a:pPr>
            <a:r>
              <a:rPr lang="zh-TW" altLang="en-US" dirty="0">
                <a:solidFill>
                  <a:schemeClr val="bg2">
                    <a:lumMod val="75000"/>
                  </a:schemeClr>
                </a:solidFill>
              </a:rPr>
              <a:t>介紹</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應用於智慧型手錶的可重構頻率天線設計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具有波束切換的可重構毫米波天線設計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波束成形系統的相控毫米波陣列天線設計</a:t>
            </a:r>
            <a:endParaRPr lang="en-US" altLang="zh-TW" dirty="0">
              <a:solidFill>
                <a:schemeClr val="bg2">
                  <a:lumMod val="75000"/>
                </a:schemeClr>
              </a:solidFill>
            </a:endParaRPr>
          </a:p>
          <a:p>
            <a:pPr marL="742950" indent="-742950">
              <a:buFont typeface="+mj-ea"/>
              <a:buAutoNum type="ea1ChtPeriod"/>
            </a:pPr>
            <a:r>
              <a:rPr lang="zh-TW" altLang="zh-TW" sz="4400" dirty="0">
                <a:solidFill>
                  <a:srgbClr val="FF0000"/>
                </a:solidFill>
              </a:rPr>
              <a:t>指叉式微帶濾波器於毫米波頻帶之設計</a:t>
            </a:r>
            <a:endParaRPr lang="en-US" altLang="zh-TW" sz="4400" dirty="0">
              <a:solidFill>
                <a:srgbClr val="FF0000"/>
              </a:solidFill>
            </a:endParaRPr>
          </a:p>
          <a:p>
            <a:pPr marL="514350" indent="-514350">
              <a:buFont typeface="+mj-ea"/>
              <a:buAutoNum type="ea1ChtPeriod"/>
            </a:pPr>
            <a:r>
              <a:rPr lang="zh-TW" altLang="zh-TW" dirty="0">
                <a:solidFill>
                  <a:schemeClr val="bg2">
                    <a:lumMod val="75000"/>
                  </a:schemeClr>
                </a:solidFill>
              </a:rPr>
              <a:t>毫米波晶片天線設計</a:t>
            </a:r>
            <a:endParaRPr lang="en-US" altLang="zh-TW" dirty="0">
              <a:solidFill>
                <a:schemeClr val="bg2">
                  <a:lumMod val="75000"/>
                </a:schemeClr>
              </a:solidFill>
            </a:endParaRPr>
          </a:p>
          <a:p>
            <a:pPr marL="514350" indent="-514350">
              <a:buFont typeface="+mj-ea"/>
              <a:buAutoNum type="ea1ChtPeriod"/>
            </a:pPr>
            <a:r>
              <a:rPr lang="en-US" altLang="zh-TW" dirty="0">
                <a:solidFill>
                  <a:schemeClr val="bg2">
                    <a:lumMod val="75000"/>
                  </a:schemeClr>
                </a:solidFill>
              </a:rPr>
              <a:t>Ka</a:t>
            </a:r>
            <a:r>
              <a:rPr lang="zh-TW" altLang="zh-TW" dirty="0">
                <a:solidFill>
                  <a:schemeClr val="bg2">
                    <a:lumMod val="75000"/>
                  </a:schemeClr>
                </a:solidFill>
              </a:rPr>
              <a:t>頻段帶通濾波器之晶片設計</a:t>
            </a:r>
            <a:endParaRPr lang="en-US" altLang="zh-TW" dirty="0">
              <a:solidFill>
                <a:schemeClr val="bg2">
                  <a:lumMod val="75000"/>
                </a:schemeClr>
              </a:solidFill>
            </a:endParaRPr>
          </a:p>
          <a:p>
            <a:pPr marL="514350" indent="-514350">
              <a:buFont typeface="+mj-ea"/>
              <a:buAutoNum type="ea1ChtPeriod"/>
            </a:pPr>
            <a:r>
              <a:rPr lang="zh-TW" altLang="en-US" dirty="0">
                <a:solidFill>
                  <a:schemeClr val="bg2">
                    <a:lumMod val="75000"/>
                  </a:schemeClr>
                </a:solidFill>
              </a:rPr>
              <a:t>總結</a:t>
            </a:r>
          </a:p>
        </p:txBody>
      </p:sp>
      <p:sp>
        <p:nvSpPr>
          <p:cNvPr id="4" name="投影片編號版面配置區 3">
            <a:extLst>
              <a:ext uri="{FF2B5EF4-FFF2-40B4-BE49-F238E27FC236}">
                <a16:creationId xmlns:a16="http://schemas.microsoft.com/office/drawing/2014/main" id="{CB74D9EC-8CD9-4216-81AA-32601A7AFF4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48</a:t>
            </a:fld>
            <a:endParaRPr lang="zh-TW" altLang="en-US"/>
          </a:p>
        </p:txBody>
      </p:sp>
    </p:spTree>
    <p:extLst>
      <p:ext uri="{BB962C8B-B14F-4D97-AF65-F5344CB8AC3E}">
        <p14:creationId xmlns:p14="http://schemas.microsoft.com/office/powerpoint/2010/main" val="1521360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397261-8813-4AD9-999B-6958D256B80B}"/>
              </a:ext>
            </a:extLst>
          </p:cNvPr>
          <p:cNvSpPr>
            <a:spLocks noGrp="1"/>
          </p:cNvSpPr>
          <p:nvPr>
            <p:ph type="title"/>
          </p:nvPr>
        </p:nvSpPr>
        <p:spPr/>
        <p:txBody>
          <a:bodyPr/>
          <a:lstStyle/>
          <a:p>
            <a:r>
              <a:rPr lang="zh-TW" altLang="en-US" dirty="0"/>
              <a:t>目錄</a:t>
            </a:r>
          </a:p>
        </p:txBody>
      </p:sp>
      <p:sp>
        <p:nvSpPr>
          <p:cNvPr id="3" name="內容版面配置區 2">
            <a:extLst>
              <a:ext uri="{FF2B5EF4-FFF2-40B4-BE49-F238E27FC236}">
                <a16:creationId xmlns:a16="http://schemas.microsoft.com/office/drawing/2014/main" id="{31A02017-96EF-4835-B43E-E1AFA7C6BF71}"/>
              </a:ext>
            </a:extLst>
          </p:cNvPr>
          <p:cNvSpPr>
            <a:spLocks noGrp="1"/>
          </p:cNvSpPr>
          <p:nvPr>
            <p:ph sz="quarter" idx="10"/>
          </p:nvPr>
        </p:nvSpPr>
        <p:spPr/>
        <p:txBody>
          <a:bodyPr>
            <a:normAutofit fontScale="92500"/>
          </a:bodyPr>
          <a:lstStyle/>
          <a:p>
            <a:pPr marL="514350" indent="-514350">
              <a:buFont typeface="+mj-ea"/>
              <a:buAutoNum type="ea1ChtPeriod"/>
            </a:pPr>
            <a:r>
              <a:rPr lang="zh-TW" altLang="en-US" dirty="0">
                <a:solidFill>
                  <a:schemeClr val="bg2">
                    <a:lumMod val="75000"/>
                  </a:schemeClr>
                </a:solidFill>
              </a:rPr>
              <a:t>介紹</a:t>
            </a:r>
            <a:endParaRPr lang="en-US" altLang="zh-TW" dirty="0">
              <a:solidFill>
                <a:schemeClr val="bg2">
                  <a:lumMod val="75000"/>
                </a:schemeClr>
              </a:solidFill>
            </a:endParaRPr>
          </a:p>
          <a:p>
            <a:pPr marL="742950" indent="-742950">
              <a:buFont typeface="+mj-ea"/>
              <a:buAutoNum type="ea1ChtPeriod"/>
            </a:pPr>
            <a:r>
              <a:rPr lang="zh-TW" altLang="zh-TW" sz="4400" dirty="0">
                <a:solidFill>
                  <a:srgbClr val="FF0000"/>
                </a:solidFill>
              </a:rPr>
              <a:t>應用於智慧型手錶的可重構頻率天線設計</a:t>
            </a:r>
            <a:endParaRPr lang="en-US" altLang="zh-TW" sz="4400" dirty="0">
              <a:solidFill>
                <a:srgbClr val="FF0000"/>
              </a:solidFill>
            </a:endParaRPr>
          </a:p>
          <a:p>
            <a:pPr marL="514350" indent="-514350">
              <a:buFont typeface="+mj-ea"/>
              <a:buAutoNum type="ea1ChtPeriod"/>
            </a:pPr>
            <a:r>
              <a:rPr lang="zh-TW" altLang="zh-TW" dirty="0">
                <a:solidFill>
                  <a:schemeClr val="bg2">
                    <a:lumMod val="75000"/>
                  </a:schemeClr>
                </a:solidFill>
              </a:rPr>
              <a:t>具有波束切換的可重構毫米波天線設計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波束成形系統的相控毫米波陣列天線設計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指叉式微帶濾波器於毫米波頻帶之設計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毫米波晶片天線設計</a:t>
            </a:r>
            <a:endParaRPr lang="en-US" altLang="zh-TW" dirty="0">
              <a:solidFill>
                <a:schemeClr val="bg2">
                  <a:lumMod val="75000"/>
                </a:schemeClr>
              </a:solidFill>
            </a:endParaRPr>
          </a:p>
          <a:p>
            <a:pPr marL="514350" indent="-514350">
              <a:buFont typeface="+mj-ea"/>
              <a:buAutoNum type="ea1ChtPeriod"/>
            </a:pPr>
            <a:r>
              <a:rPr lang="en-US" altLang="zh-TW" dirty="0">
                <a:solidFill>
                  <a:schemeClr val="bg2">
                    <a:lumMod val="75000"/>
                  </a:schemeClr>
                </a:solidFill>
              </a:rPr>
              <a:t>Ka</a:t>
            </a:r>
            <a:r>
              <a:rPr lang="zh-TW" altLang="zh-TW" dirty="0">
                <a:solidFill>
                  <a:schemeClr val="bg2">
                    <a:lumMod val="75000"/>
                  </a:schemeClr>
                </a:solidFill>
              </a:rPr>
              <a:t>頻段帶通濾波器之晶片設計</a:t>
            </a:r>
            <a:endParaRPr lang="en-US" altLang="zh-TW" dirty="0">
              <a:solidFill>
                <a:schemeClr val="bg2">
                  <a:lumMod val="75000"/>
                </a:schemeClr>
              </a:solidFill>
            </a:endParaRPr>
          </a:p>
          <a:p>
            <a:pPr marL="514350" indent="-514350">
              <a:buFont typeface="+mj-ea"/>
              <a:buAutoNum type="ea1ChtPeriod"/>
            </a:pPr>
            <a:r>
              <a:rPr lang="zh-TW" altLang="en-US" dirty="0">
                <a:solidFill>
                  <a:schemeClr val="bg2">
                    <a:lumMod val="75000"/>
                  </a:schemeClr>
                </a:solidFill>
              </a:rPr>
              <a:t>總結</a:t>
            </a:r>
          </a:p>
        </p:txBody>
      </p:sp>
      <p:sp>
        <p:nvSpPr>
          <p:cNvPr id="4" name="投影片編號版面配置區 3">
            <a:extLst>
              <a:ext uri="{FF2B5EF4-FFF2-40B4-BE49-F238E27FC236}">
                <a16:creationId xmlns:a16="http://schemas.microsoft.com/office/drawing/2014/main" id="{CB74D9EC-8CD9-4216-81AA-32601A7AFF4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4</a:t>
            </a:fld>
            <a:endParaRPr lang="zh-TW" altLang="en-US"/>
          </a:p>
        </p:txBody>
      </p:sp>
    </p:spTree>
    <p:extLst>
      <p:ext uri="{BB962C8B-B14F-4D97-AF65-F5344CB8AC3E}">
        <p14:creationId xmlns:p14="http://schemas.microsoft.com/office/powerpoint/2010/main" val="2009636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lstStyle/>
          <a:p>
            <a:r>
              <a:rPr lang="zh-TW" altLang="en-US" dirty="0"/>
              <a:t>目標</a:t>
            </a:r>
          </a:p>
        </p:txBody>
      </p:sp>
      <p:sp>
        <p:nvSpPr>
          <p:cNvPr id="3" name="內容版面配置區 2">
            <a:extLst>
              <a:ext uri="{FF2B5EF4-FFF2-40B4-BE49-F238E27FC236}">
                <a16:creationId xmlns:a16="http://schemas.microsoft.com/office/drawing/2014/main" id="{41079113-17C1-4EC6-AB81-54D10BFA9F8E}"/>
              </a:ext>
            </a:extLst>
          </p:cNvPr>
          <p:cNvSpPr>
            <a:spLocks noGrp="1"/>
          </p:cNvSpPr>
          <p:nvPr>
            <p:ph sz="quarter" idx="10"/>
          </p:nvPr>
        </p:nvSpPr>
        <p:spPr>
          <a:xfrm>
            <a:off x="838200" y="1346200"/>
            <a:ext cx="3905816" cy="4330700"/>
          </a:xfrm>
        </p:spPr>
        <p:txBody>
          <a:bodyPr/>
          <a:lstStyle/>
          <a:p>
            <a:r>
              <a:rPr lang="zh-TW" altLang="en-US" dirty="0"/>
              <a:t>微帶線架構</a:t>
            </a:r>
            <a:endParaRPr lang="en-US" altLang="zh-TW" dirty="0"/>
          </a:p>
          <a:p>
            <a:r>
              <a:rPr lang="zh-TW" altLang="en-US" dirty="0"/>
              <a:t>結構簡單、方便製作</a:t>
            </a:r>
            <a:endParaRPr lang="en-US" altLang="zh-TW" dirty="0"/>
          </a:p>
          <a:p>
            <a:r>
              <a:rPr lang="zh-TW" altLang="en-US" dirty="0"/>
              <a:t>可用於毫米波頻段</a:t>
            </a:r>
            <a:endParaRPr lang="en-US" altLang="zh-TW" dirty="0"/>
          </a:p>
          <a:p>
            <a:r>
              <a:rPr lang="zh-TW" altLang="en-US" dirty="0"/>
              <a:t>比例頻寬</a:t>
            </a:r>
            <a:r>
              <a:rPr lang="en-US" altLang="zh-TW" dirty="0"/>
              <a:t>15%</a:t>
            </a:r>
          </a:p>
          <a:p>
            <a:r>
              <a:rPr lang="zh-TW" altLang="en-US" dirty="0"/>
              <a:t>插入損耗</a:t>
            </a:r>
            <a:r>
              <a:rPr lang="en-US" altLang="zh-TW" dirty="0"/>
              <a:t>1.5dB</a:t>
            </a:r>
          </a:p>
          <a:p>
            <a:r>
              <a:rPr lang="en-US" altLang="zh-TW" dirty="0"/>
              <a:t>2</a:t>
            </a:r>
            <a:r>
              <a:rPr lang="zh-TW" altLang="en-US" dirty="0"/>
              <a:t>個傳輸零點</a:t>
            </a:r>
            <a:endParaRPr lang="en-US" altLang="zh-TW" dirty="0"/>
          </a:p>
          <a:p>
            <a:r>
              <a:rPr lang="zh-TW" altLang="en-US" dirty="0"/>
              <a:t>有效抑制阻帶在</a:t>
            </a:r>
            <a:r>
              <a:rPr lang="en-US" altLang="zh-TW" dirty="0"/>
              <a:t>-20dB</a:t>
            </a:r>
          </a:p>
          <a:p>
            <a:endParaRPr lang="en-US" altLang="zh-TW" dirty="0"/>
          </a:p>
          <a:p>
            <a:endParaRPr lang="en-US" altLang="zh-TW" dirty="0"/>
          </a:p>
          <a:p>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49</a:t>
            </a:fld>
            <a:endParaRPr lang="zh-TW" altLang="en-US"/>
          </a:p>
        </p:txBody>
      </p:sp>
      <p:pic>
        <p:nvPicPr>
          <p:cNvPr id="7" name="圖片 6">
            <a:extLst>
              <a:ext uri="{FF2B5EF4-FFF2-40B4-BE49-F238E27FC236}">
                <a16:creationId xmlns:a16="http://schemas.microsoft.com/office/drawing/2014/main" id="{AA8D5483-05BE-4EB5-8F09-84511E56B21C}"/>
              </a:ext>
            </a:extLst>
          </p:cNvPr>
          <p:cNvPicPr>
            <a:picLocks noChangeAspect="1"/>
          </p:cNvPicPr>
          <p:nvPr/>
        </p:nvPicPr>
        <p:blipFill>
          <a:blip r:embed="rId2"/>
          <a:stretch>
            <a:fillRect/>
          </a:stretch>
        </p:blipFill>
        <p:spPr>
          <a:xfrm>
            <a:off x="6537188" y="1148424"/>
            <a:ext cx="3702634" cy="2200423"/>
          </a:xfrm>
          <a:prstGeom prst="rect">
            <a:avLst/>
          </a:prstGeom>
        </p:spPr>
      </p:pic>
      <p:graphicFrame>
        <p:nvGraphicFramePr>
          <p:cNvPr id="8" name="表格 7">
            <a:extLst>
              <a:ext uri="{FF2B5EF4-FFF2-40B4-BE49-F238E27FC236}">
                <a16:creationId xmlns:a16="http://schemas.microsoft.com/office/drawing/2014/main" id="{4916F12F-E51A-4F2F-B29E-58A989EEEA76}"/>
              </a:ext>
            </a:extLst>
          </p:cNvPr>
          <p:cNvGraphicFramePr>
            <a:graphicFrameLocks noGrp="1"/>
          </p:cNvGraphicFramePr>
          <p:nvPr>
            <p:extLst>
              <p:ext uri="{D42A27DB-BD31-4B8C-83A1-F6EECF244321}">
                <p14:modId xmlns:p14="http://schemas.microsoft.com/office/powerpoint/2010/main" val="2248476907"/>
              </p:ext>
            </p:extLst>
          </p:nvPr>
        </p:nvGraphicFramePr>
        <p:xfrm>
          <a:off x="4958823" y="3369235"/>
          <a:ext cx="3475716" cy="2489200"/>
        </p:xfrm>
        <a:graphic>
          <a:graphicData uri="http://schemas.openxmlformats.org/drawingml/2006/table">
            <a:tbl>
              <a:tblPr firstRow="1" bandRow="1">
                <a:tableStyleId>{5940675A-B579-460E-94D1-54222C63F5DA}</a:tableStyleId>
              </a:tblPr>
              <a:tblGrid>
                <a:gridCol w="1692000">
                  <a:extLst>
                    <a:ext uri="{9D8B030D-6E8A-4147-A177-3AD203B41FA5}">
                      <a16:colId xmlns:a16="http://schemas.microsoft.com/office/drawing/2014/main" val="1152692666"/>
                    </a:ext>
                  </a:extLst>
                </a:gridCol>
                <a:gridCol w="1783716">
                  <a:extLst>
                    <a:ext uri="{9D8B030D-6E8A-4147-A177-3AD203B41FA5}">
                      <a16:colId xmlns:a16="http://schemas.microsoft.com/office/drawing/2014/main" val="3282167712"/>
                    </a:ext>
                  </a:extLst>
                </a:gridCol>
              </a:tblGrid>
              <a:tr h="370840">
                <a:tc>
                  <a:txBody>
                    <a:bodyPr/>
                    <a:lstStyle/>
                    <a:p>
                      <a:pPr algn="ctr">
                        <a:lnSpc>
                          <a:spcPct val="100000"/>
                        </a:lnSpc>
                      </a:pPr>
                      <a:endParaRPr lang="zh-TW" altLang="en-US" dirty="0"/>
                    </a:p>
                  </a:txBody>
                  <a:tcPr anchor="ctr"/>
                </a:tc>
                <a:tc>
                  <a:txBody>
                    <a:bodyPr/>
                    <a:lstStyle/>
                    <a:p>
                      <a:pPr algn="ctr">
                        <a:lnSpc>
                          <a:spcPct val="100000"/>
                        </a:lnSpc>
                      </a:pPr>
                      <a:r>
                        <a:rPr lang="en-US" altLang="zh-TW" dirty="0"/>
                        <a:t>28GHz</a:t>
                      </a:r>
                      <a:r>
                        <a:rPr lang="zh-TW" altLang="en-US" dirty="0"/>
                        <a:t>濾波器</a:t>
                      </a:r>
                    </a:p>
                  </a:txBody>
                  <a:tcPr anchor="ctr"/>
                </a:tc>
                <a:extLst>
                  <a:ext uri="{0D108BD9-81ED-4DB2-BD59-A6C34878D82A}">
                    <a16:rowId xmlns:a16="http://schemas.microsoft.com/office/drawing/2014/main" val="1485941520"/>
                  </a:ext>
                </a:extLst>
              </a:tr>
              <a:tr h="370840">
                <a:tc>
                  <a:txBody>
                    <a:bodyPr/>
                    <a:lstStyle/>
                    <a:p>
                      <a:pPr algn="ctr" hangingPunct="0">
                        <a:lnSpc>
                          <a:spcPct val="100000"/>
                        </a:lnSpc>
                        <a:spcAft>
                          <a:spcPts val="0"/>
                        </a:spcAft>
                      </a:pPr>
                      <a:r>
                        <a:rPr lang="en-US" sz="1400" b="1" i="1" kern="100" dirty="0">
                          <a:effectLst/>
                          <a:latin typeface="Times New Roman" panose="02020603050405020304" pitchFamily="18" charset="0"/>
                          <a:ea typeface="標楷體" panose="03000509000000000000" pitchFamily="65" charset="-120"/>
                          <a:cs typeface="Times New Roman" panose="02020603050405020304" pitchFamily="18" charset="0"/>
                        </a:rPr>
                        <a:t>f</a:t>
                      </a:r>
                      <a:r>
                        <a:rPr lang="en-US" sz="1400" b="1" kern="100" baseline="-25000" dirty="0">
                          <a:effectLst/>
                          <a:latin typeface="Times New Roman" panose="02020603050405020304" pitchFamily="18" charset="0"/>
                          <a:ea typeface="標楷體" panose="03000509000000000000" pitchFamily="65" charset="-120"/>
                          <a:cs typeface="Times New Roman" panose="02020603050405020304" pitchFamily="18" charset="0"/>
                        </a:rPr>
                        <a:t>c </a:t>
                      </a: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(GHz)</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28</a:t>
                      </a:r>
                      <a:endParaRPr lang="zh-TW" altLang="en-US" dirty="0"/>
                    </a:p>
                  </a:txBody>
                  <a:tcPr anchor="ctr"/>
                </a:tc>
                <a:extLst>
                  <a:ext uri="{0D108BD9-81ED-4DB2-BD59-A6C34878D82A}">
                    <a16:rowId xmlns:a16="http://schemas.microsoft.com/office/drawing/2014/main" val="3469185338"/>
                  </a:ext>
                </a:extLst>
              </a:tr>
              <a:tr h="349381">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FBW(%)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15%</a:t>
                      </a:r>
                      <a:endParaRPr lang="zh-TW" altLang="en-US" dirty="0"/>
                    </a:p>
                  </a:txBody>
                  <a:tcPr anchor="ctr"/>
                </a:tc>
                <a:extLst>
                  <a:ext uri="{0D108BD9-81ED-4DB2-BD59-A6C34878D82A}">
                    <a16:rowId xmlns:a16="http://schemas.microsoft.com/office/drawing/2014/main" val="1232705941"/>
                  </a:ext>
                </a:extLst>
              </a:tr>
              <a:tr h="370840">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Transmission zeros</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25GHz</a:t>
                      </a:r>
                      <a:r>
                        <a:rPr lang="zh-TW" altLang="en-US" dirty="0"/>
                        <a:t>，</a:t>
                      </a:r>
                      <a:r>
                        <a:rPr lang="en-US" altLang="zh-TW" dirty="0"/>
                        <a:t>35GHz</a:t>
                      </a:r>
                      <a:endParaRPr lang="zh-TW" altLang="en-US" dirty="0"/>
                    </a:p>
                  </a:txBody>
                  <a:tcPr anchor="ctr"/>
                </a:tc>
                <a:extLst>
                  <a:ext uri="{0D108BD9-81ED-4DB2-BD59-A6C34878D82A}">
                    <a16:rowId xmlns:a16="http://schemas.microsoft.com/office/drawing/2014/main" val="4089195029"/>
                  </a:ext>
                </a:extLst>
              </a:tr>
              <a:tr h="370840">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Insertion Loss(dB)</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1.5dB</a:t>
                      </a:r>
                      <a:endParaRPr lang="zh-TW" altLang="en-US" dirty="0"/>
                    </a:p>
                  </a:txBody>
                  <a:tcPr anchor="ctr"/>
                </a:tc>
                <a:extLst>
                  <a:ext uri="{0D108BD9-81ED-4DB2-BD59-A6C34878D82A}">
                    <a16:rowId xmlns:a16="http://schemas.microsoft.com/office/drawing/2014/main" val="1333679981"/>
                  </a:ext>
                </a:extLst>
              </a:tr>
              <a:tr h="370840">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Suppression(-20dB)</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10-25GHz</a:t>
                      </a:r>
                    </a:p>
                    <a:p>
                      <a:pPr algn="ctr">
                        <a:lnSpc>
                          <a:spcPct val="100000"/>
                        </a:lnSpc>
                      </a:pPr>
                      <a:r>
                        <a:rPr lang="en-US" altLang="zh-TW" dirty="0"/>
                        <a:t>35-50GHz</a:t>
                      </a:r>
                      <a:endParaRPr lang="zh-TW" altLang="en-US" dirty="0"/>
                    </a:p>
                  </a:txBody>
                  <a:tcPr anchor="ctr"/>
                </a:tc>
                <a:extLst>
                  <a:ext uri="{0D108BD9-81ED-4DB2-BD59-A6C34878D82A}">
                    <a16:rowId xmlns:a16="http://schemas.microsoft.com/office/drawing/2014/main" val="730076572"/>
                  </a:ext>
                </a:extLst>
              </a:tr>
            </a:tbl>
          </a:graphicData>
        </a:graphic>
      </p:graphicFrame>
      <p:graphicFrame>
        <p:nvGraphicFramePr>
          <p:cNvPr id="9" name="表格 8">
            <a:extLst>
              <a:ext uri="{FF2B5EF4-FFF2-40B4-BE49-F238E27FC236}">
                <a16:creationId xmlns:a16="http://schemas.microsoft.com/office/drawing/2014/main" id="{436982E5-DEEF-4321-A64A-FB87EC54BF5C}"/>
              </a:ext>
            </a:extLst>
          </p:cNvPr>
          <p:cNvGraphicFramePr>
            <a:graphicFrameLocks noGrp="1"/>
          </p:cNvGraphicFramePr>
          <p:nvPr>
            <p:extLst>
              <p:ext uri="{D42A27DB-BD31-4B8C-83A1-F6EECF244321}">
                <p14:modId xmlns:p14="http://schemas.microsoft.com/office/powerpoint/2010/main" val="2491741866"/>
              </p:ext>
            </p:extLst>
          </p:nvPr>
        </p:nvGraphicFramePr>
        <p:xfrm>
          <a:off x="8565335" y="3369235"/>
          <a:ext cx="3475716" cy="2489200"/>
        </p:xfrm>
        <a:graphic>
          <a:graphicData uri="http://schemas.openxmlformats.org/drawingml/2006/table">
            <a:tbl>
              <a:tblPr firstRow="1" bandRow="1">
                <a:tableStyleId>{5940675A-B579-460E-94D1-54222C63F5DA}</a:tableStyleId>
              </a:tblPr>
              <a:tblGrid>
                <a:gridCol w="1692000">
                  <a:extLst>
                    <a:ext uri="{9D8B030D-6E8A-4147-A177-3AD203B41FA5}">
                      <a16:colId xmlns:a16="http://schemas.microsoft.com/office/drawing/2014/main" val="1152692666"/>
                    </a:ext>
                  </a:extLst>
                </a:gridCol>
                <a:gridCol w="1783716">
                  <a:extLst>
                    <a:ext uri="{9D8B030D-6E8A-4147-A177-3AD203B41FA5}">
                      <a16:colId xmlns:a16="http://schemas.microsoft.com/office/drawing/2014/main" val="3282167712"/>
                    </a:ext>
                  </a:extLst>
                </a:gridCol>
              </a:tblGrid>
              <a:tr h="370840">
                <a:tc>
                  <a:txBody>
                    <a:bodyPr/>
                    <a:lstStyle/>
                    <a:p>
                      <a:pPr algn="ctr">
                        <a:lnSpc>
                          <a:spcPct val="100000"/>
                        </a:lnSpc>
                      </a:pPr>
                      <a:endParaRPr lang="zh-TW" altLang="en-US" dirty="0"/>
                    </a:p>
                  </a:txBody>
                  <a:tcPr anchor="ctr"/>
                </a:tc>
                <a:tc>
                  <a:txBody>
                    <a:bodyPr/>
                    <a:lstStyle/>
                    <a:p>
                      <a:pPr algn="ctr">
                        <a:lnSpc>
                          <a:spcPct val="100000"/>
                        </a:lnSpc>
                      </a:pPr>
                      <a:r>
                        <a:rPr lang="en-US" altLang="zh-TW" dirty="0"/>
                        <a:t>38GHz</a:t>
                      </a:r>
                      <a:r>
                        <a:rPr lang="zh-TW" altLang="en-US" dirty="0"/>
                        <a:t>濾波器</a:t>
                      </a:r>
                    </a:p>
                  </a:txBody>
                  <a:tcPr anchor="ctr"/>
                </a:tc>
                <a:extLst>
                  <a:ext uri="{0D108BD9-81ED-4DB2-BD59-A6C34878D82A}">
                    <a16:rowId xmlns:a16="http://schemas.microsoft.com/office/drawing/2014/main" val="1485941520"/>
                  </a:ext>
                </a:extLst>
              </a:tr>
              <a:tr h="370840">
                <a:tc>
                  <a:txBody>
                    <a:bodyPr/>
                    <a:lstStyle/>
                    <a:p>
                      <a:pPr algn="ctr" hangingPunct="0">
                        <a:lnSpc>
                          <a:spcPct val="100000"/>
                        </a:lnSpc>
                        <a:spcAft>
                          <a:spcPts val="0"/>
                        </a:spcAft>
                      </a:pPr>
                      <a:r>
                        <a:rPr lang="en-US" sz="1400" b="1" i="1" kern="100" dirty="0">
                          <a:effectLst/>
                          <a:latin typeface="Times New Roman" panose="02020603050405020304" pitchFamily="18" charset="0"/>
                          <a:ea typeface="標楷體" panose="03000509000000000000" pitchFamily="65" charset="-120"/>
                          <a:cs typeface="Times New Roman" panose="02020603050405020304" pitchFamily="18" charset="0"/>
                        </a:rPr>
                        <a:t>f</a:t>
                      </a:r>
                      <a:r>
                        <a:rPr lang="en-US" sz="1400" b="1" kern="100" baseline="-25000" dirty="0">
                          <a:effectLst/>
                          <a:latin typeface="Times New Roman" panose="02020603050405020304" pitchFamily="18" charset="0"/>
                          <a:ea typeface="標楷體" panose="03000509000000000000" pitchFamily="65" charset="-120"/>
                          <a:cs typeface="Times New Roman" panose="02020603050405020304" pitchFamily="18" charset="0"/>
                        </a:rPr>
                        <a:t>c </a:t>
                      </a: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(GHz)</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38</a:t>
                      </a:r>
                      <a:endParaRPr lang="zh-TW" altLang="en-US" dirty="0"/>
                    </a:p>
                  </a:txBody>
                  <a:tcPr anchor="ctr"/>
                </a:tc>
                <a:extLst>
                  <a:ext uri="{0D108BD9-81ED-4DB2-BD59-A6C34878D82A}">
                    <a16:rowId xmlns:a16="http://schemas.microsoft.com/office/drawing/2014/main" val="3469185338"/>
                  </a:ext>
                </a:extLst>
              </a:tr>
              <a:tr h="349381">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FBW(%)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15%</a:t>
                      </a:r>
                      <a:endParaRPr lang="zh-TW" altLang="en-US" dirty="0"/>
                    </a:p>
                  </a:txBody>
                  <a:tcPr anchor="ctr"/>
                </a:tc>
                <a:extLst>
                  <a:ext uri="{0D108BD9-81ED-4DB2-BD59-A6C34878D82A}">
                    <a16:rowId xmlns:a16="http://schemas.microsoft.com/office/drawing/2014/main" val="1232705941"/>
                  </a:ext>
                </a:extLst>
              </a:tr>
              <a:tr h="370840">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Transmission zeros</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35GHz</a:t>
                      </a:r>
                      <a:r>
                        <a:rPr lang="zh-TW" altLang="en-US" dirty="0"/>
                        <a:t>，</a:t>
                      </a:r>
                      <a:r>
                        <a:rPr lang="en-US" altLang="zh-TW" dirty="0"/>
                        <a:t>48GHz</a:t>
                      </a:r>
                      <a:endParaRPr lang="zh-TW" altLang="en-US" dirty="0"/>
                    </a:p>
                  </a:txBody>
                  <a:tcPr anchor="ctr"/>
                </a:tc>
                <a:extLst>
                  <a:ext uri="{0D108BD9-81ED-4DB2-BD59-A6C34878D82A}">
                    <a16:rowId xmlns:a16="http://schemas.microsoft.com/office/drawing/2014/main" val="4089195029"/>
                  </a:ext>
                </a:extLst>
              </a:tr>
              <a:tr h="370840">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Insertion Loss(dB)</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1.5dB</a:t>
                      </a:r>
                      <a:endParaRPr lang="zh-TW" altLang="en-US" dirty="0"/>
                    </a:p>
                  </a:txBody>
                  <a:tcPr anchor="ctr"/>
                </a:tc>
                <a:extLst>
                  <a:ext uri="{0D108BD9-81ED-4DB2-BD59-A6C34878D82A}">
                    <a16:rowId xmlns:a16="http://schemas.microsoft.com/office/drawing/2014/main" val="1333679981"/>
                  </a:ext>
                </a:extLst>
              </a:tr>
              <a:tr h="370840">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Suppression(-20dB)</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20-30GHz</a:t>
                      </a:r>
                    </a:p>
                    <a:p>
                      <a:pPr algn="ctr">
                        <a:lnSpc>
                          <a:spcPct val="100000"/>
                        </a:lnSpc>
                      </a:pPr>
                      <a:r>
                        <a:rPr lang="en-US" altLang="zh-TW" dirty="0"/>
                        <a:t>50-60GHz</a:t>
                      </a:r>
                      <a:endParaRPr lang="zh-TW" altLang="en-US" dirty="0"/>
                    </a:p>
                  </a:txBody>
                  <a:tcPr anchor="ctr"/>
                </a:tc>
                <a:extLst>
                  <a:ext uri="{0D108BD9-81ED-4DB2-BD59-A6C34878D82A}">
                    <a16:rowId xmlns:a16="http://schemas.microsoft.com/office/drawing/2014/main" val="730076572"/>
                  </a:ext>
                </a:extLst>
              </a:tr>
            </a:tbl>
          </a:graphicData>
        </a:graphic>
      </p:graphicFrame>
    </p:spTree>
    <p:extLst>
      <p:ext uri="{BB962C8B-B14F-4D97-AF65-F5344CB8AC3E}">
        <p14:creationId xmlns:p14="http://schemas.microsoft.com/office/powerpoint/2010/main" val="2261372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0C2080D-4707-4D35-A718-4CB99F02CF89}"/>
              </a:ext>
            </a:extLst>
          </p:cNvPr>
          <p:cNvSpPr/>
          <p:nvPr/>
        </p:nvSpPr>
        <p:spPr>
          <a:xfrm>
            <a:off x="0" y="1173753"/>
            <a:ext cx="12192000" cy="5684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normAutofit/>
          </a:bodyPr>
          <a:lstStyle/>
          <a:p>
            <a:r>
              <a:rPr lang="zh-TW" altLang="zh-TW" dirty="0"/>
              <a:t>帶通濾波器等效電路分析</a:t>
            </a:r>
            <a:endParaRPr lang="zh-TW" altLang="en-US" dirty="0"/>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50</a:t>
            </a:fld>
            <a:endParaRPr lang="zh-TW" altLang="en-US"/>
          </a:p>
        </p:txBody>
      </p:sp>
      <p:pic>
        <p:nvPicPr>
          <p:cNvPr id="6" name="圖片 5">
            <a:extLst>
              <a:ext uri="{FF2B5EF4-FFF2-40B4-BE49-F238E27FC236}">
                <a16:creationId xmlns:a16="http://schemas.microsoft.com/office/drawing/2014/main" id="{07954519-2488-48B4-941D-D6A11C643BD2}"/>
              </a:ext>
            </a:extLst>
          </p:cNvPr>
          <p:cNvPicPr/>
          <p:nvPr/>
        </p:nvPicPr>
        <p:blipFill>
          <a:blip r:embed="rId3"/>
          <a:stretch>
            <a:fillRect/>
          </a:stretch>
        </p:blipFill>
        <p:spPr>
          <a:xfrm>
            <a:off x="252428" y="1275659"/>
            <a:ext cx="6135893" cy="2610756"/>
          </a:xfrm>
          <a:prstGeom prst="rect">
            <a:avLst/>
          </a:prstGeom>
          <a:solidFill>
            <a:schemeClr val="bg1"/>
          </a:solidFill>
        </p:spPr>
      </p:pic>
      <p:pic>
        <p:nvPicPr>
          <p:cNvPr id="7" name="圖片 6">
            <a:extLst>
              <a:ext uri="{FF2B5EF4-FFF2-40B4-BE49-F238E27FC236}">
                <a16:creationId xmlns:a16="http://schemas.microsoft.com/office/drawing/2014/main" id="{B49DAEF8-56C1-4B11-A68F-7DE0CA66A446}"/>
              </a:ext>
            </a:extLst>
          </p:cNvPr>
          <p:cNvPicPr>
            <a:picLocks noChangeAspect="1"/>
          </p:cNvPicPr>
          <p:nvPr/>
        </p:nvPicPr>
        <p:blipFill rotWithShape="1">
          <a:blip r:embed="rId4"/>
          <a:srcRect r="23908" b="63798"/>
          <a:stretch/>
        </p:blipFill>
        <p:spPr>
          <a:xfrm>
            <a:off x="6872621" y="1358358"/>
            <a:ext cx="2086720" cy="798645"/>
          </a:xfrm>
          <a:prstGeom prst="rect">
            <a:avLst/>
          </a:prstGeom>
          <a:solidFill>
            <a:schemeClr val="bg1"/>
          </a:solidFill>
        </p:spPr>
      </p:pic>
      <p:pic>
        <p:nvPicPr>
          <p:cNvPr id="8" name="圖片 7">
            <a:extLst>
              <a:ext uri="{FF2B5EF4-FFF2-40B4-BE49-F238E27FC236}">
                <a16:creationId xmlns:a16="http://schemas.microsoft.com/office/drawing/2014/main" id="{F43323F3-B9F7-4917-8B9C-878CAC84DD79}"/>
              </a:ext>
            </a:extLst>
          </p:cNvPr>
          <p:cNvPicPr>
            <a:picLocks noChangeAspect="1"/>
          </p:cNvPicPr>
          <p:nvPr/>
        </p:nvPicPr>
        <p:blipFill>
          <a:blip r:embed="rId5"/>
          <a:stretch>
            <a:fillRect/>
          </a:stretch>
        </p:blipFill>
        <p:spPr>
          <a:xfrm>
            <a:off x="261027" y="4181391"/>
            <a:ext cx="3059348" cy="2610642"/>
          </a:xfrm>
          <a:prstGeom prst="rect">
            <a:avLst/>
          </a:prstGeom>
        </p:spPr>
      </p:pic>
      <p:pic>
        <p:nvPicPr>
          <p:cNvPr id="9" name="圖片 8">
            <a:extLst>
              <a:ext uri="{FF2B5EF4-FFF2-40B4-BE49-F238E27FC236}">
                <a16:creationId xmlns:a16="http://schemas.microsoft.com/office/drawing/2014/main" id="{0C1255A6-64CE-4B24-98C2-C26C8402003F}"/>
              </a:ext>
            </a:extLst>
          </p:cNvPr>
          <p:cNvPicPr>
            <a:picLocks noChangeAspect="1"/>
          </p:cNvPicPr>
          <p:nvPr/>
        </p:nvPicPr>
        <p:blipFill>
          <a:blip r:embed="rId6"/>
          <a:stretch>
            <a:fillRect/>
          </a:stretch>
        </p:blipFill>
        <p:spPr>
          <a:xfrm>
            <a:off x="3479973" y="4194988"/>
            <a:ext cx="2909779" cy="2583448"/>
          </a:xfrm>
          <a:prstGeom prst="rect">
            <a:avLst/>
          </a:prstGeom>
        </p:spPr>
      </p:pic>
      <p:pic>
        <p:nvPicPr>
          <p:cNvPr id="10" name="圖片 9">
            <a:extLst>
              <a:ext uri="{FF2B5EF4-FFF2-40B4-BE49-F238E27FC236}">
                <a16:creationId xmlns:a16="http://schemas.microsoft.com/office/drawing/2014/main" id="{0CA9C6CB-E52A-483A-BF51-96C76814E565}"/>
              </a:ext>
            </a:extLst>
          </p:cNvPr>
          <p:cNvPicPr>
            <a:picLocks noChangeAspect="1"/>
          </p:cNvPicPr>
          <p:nvPr/>
        </p:nvPicPr>
        <p:blipFill rotWithShape="1">
          <a:blip r:embed="rId7"/>
          <a:srcRect r="11269"/>
          <a:stretch/>
        </p:blipFill>
        <p:spPr>
          <a:xfrm>
            <a:off x="6872621" y="3375576"/>
            <a:ext cx="4090654" cy="2728170"/>
          </a:xfrm>
          <a:prstGeom prst="rect">
            <a:avLst/>
          </a:prstGeom>
          <a:solidFill>
            <a:schemeClr val="bg1"/>
          </a:solidFill>
        </p:spPr>
      </p:pic>
      <p:pic>
        <p:nvPicPr>
          <p:cNvPr id="15" name="圖片 14">
            <a:extLst>
              <a:ext uri="{FF2B5EF4-FFF2-40B4-BE49-F238E27FC236}">
                <a16:creationId xmlns:a16="http://schemas.microsoft.com/office/drawing/2014/main" id="{8F0FC4B0-63A9-4620-9C03-5FF06ABCEE71}"/>
              </a:ext>
            </a:extLst>
          </p:cNvPr>
          <p:cNvPicPr>
            <a:picLocks noChangeAspect="1"/>
          </p:cNvPicPr>
          <p:nvPr/>
        </p:nvPicPr>
        <p:blipFill rotWithShape="1">
          <a:blip r:embed="rId8"/>
          <a:srcRect r="18838"/>
          <a:stretch/>
        </p:blipFill>
        <p:spPr>
          <a:xfrm>
            <a:off x="6972947" y="2450583"/>
            <a:ext cx="3765482" cy="798645"/>
          </a:xfrm>
          <a:prstGeom prst="rect">
            <a:avLst/>
          </a:prstGeom>
          <a:solidFill>
            <a:schemeClr val="bg1"/>
          </a:solidFill>
        </p:spPr>
      </p:pic>
      <p:pic>
        <p:nvPicPr>
          <p:cNvPr id="16" name="圖片 15">
            <a:extLst>
              <a:ext uri="{FF2B5EF4-FFF2-40B4-BE49-F238E27FC236}">
                <a16:creationId xmlns:a16="http://schemas.microsoft.com/office/drawing/2014/main" id="{A0D946D9-959F-4734-90B9-8AE58EA3BEA2}"/>
              </a:ext>
            </a:extLst>
          </p:cNvPr>
          <p:cNvPicPr>
            <a:picLocks noChangeAspect="1"/>
          </p:cNvPicPr>
          <p:nvPr/>
        </p:nvPicPr>
        <p:blipFill>
          <a:blip r:embed="rId9"/>
          <a:stretch>
            <a:fillRect/>
          </a:stretch>
        </p:blipFill>
        <p:spPr>
          <a:xfrm>
            <a:off x="6872621" y="6049317"/>
            <a:ext cx="2090404" cy="489595"/>
          </a:xfrm>
          <a:prstGeom prst="rect">
            <a:avLst/>
          </a:prstGeom>
          <a:solidFill>
            <a:schemeClr val="bg1"/>
          </a:solidFill>
        </p:spPr>
      </p:pic>
    </p:spTree>
    <p:extLst>
      <p:ext uri="{BB962C8B-B14F-4D97-AF65-F5344CB8AC3E}">
        <p14:creationId xmlns:p14="http://schemas.microsoft.com/office/powerpoint/2010/main" val="2323546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lstStyle/>
          <a:p>
            <a:r>
              <a:rPr lang="zh-TW" altLang="zh-TW" dirty="0"/>
              <a:t>諧振極點</a:t>
            </a:r>
            <a:endParaRPr lang="zh-TW" altLang="en-US" dirty="0"/>
          </a:p>
        </p:txBody>
      </p:sp>
      <p:sp>
        <p:nvSpPr>
          <p:cNvPr id="3" name="內容版面配置區 2">
            <a:extLst>
              <a:ext uri="{FF2B5EF4-FFF2-40B4-BE49-F238E27FC236}">
                <a16:creationId xmlns:a16="http://schemas.microsoft.com/office/drawing/2014/main" id="{41079113-17C1-4EC6-AB81-54D10BFA9F8E}"/>
              </a:ext>
            </a:extLst>
          </p:cNvPr>
          <p:cNvSpPr>
            <a:spLocks noGrp="1"/>
          </p:cNvSpPr>
          <p:nvPr>
            <p:ph sz="quarter" idx="10"/>
          </p:nvPr>
        </p:nvSpPr>
        <p:spPr/>
        <p:txBody>
          <a:bodyPr/>
          <a:lstStyle/>
          <a:p>
            <a:r>
              <a:rPr lang="zh-TW" altLang="zh-TW" dirty="0"/>
              <a:t>當</a:t>
            </a:r>
            <a:r>
              <a:rPr lang="en-US" altLang="zh-TW" dirty="0"/>
              <a:t> </a:t>
            </a:r>
            <a:r>
              <a:rPr lang="en-US" altLang="zh-TW" dirty="0" err="1"/>
              <a:t>Y</a:t>
            </a:r>
            <a:r>
              <a:rPr lang="en-US" altLang="zh-TW" baseline="-25000" dirty="0" err="1"/>
              <a:t>even</a:t>
            </a:r>
            <a:r>
              <a:rPr lang="en-US" altLang="zh-TW" baseline="-25000" dirty="0"/>
              <a:t> </a:t>
            </a:r>
            <a:r>
              <a:rPr lang="en-US" altLang="zh-TW" dirty="0"/>
              <a:t>= 0 </a:t>
            </a:r>
            <a:r>
              <a:rPr lang="zh-TW" altLang="zh-TW" dirty="0"/>
              <a:t>時，偶模諧振模式可以由式</a:t>
            </a:r>
            <a:r>
              <a:rPr lang="en-US" altLang="zh-TW" dirty="0"/>
              <a:t>(5.6)</a:t>
            </a:r>
            <a:r>
              <a:rPr lang="zh-TW" altLang="zh-TW" dirty="0"/>
              <a:t>計算出。</a:t>
            </a:r>
            <a:endParaRPr lang="en-US" altLang="zh-TW" dirty="0"/>
          </a:p>
          <a:p>
            <a:endParaRPr lang="en-US" altLang="zh-TW" dirty="0"/>
          </a:p>
          <a:p>
            <a:endParaRPr lang="en-US" altLang="zh-TW" dirty="0"/>
          </a:p>
          <a:p>
            <a:endParaRPr lang="en-US" altLang="zh-TW" dirty="0"/>
          </a:p>
          <a:p>
            <a:r>
              <a:rPr lang="zh-TW" altLang="zh-TW" dirty="0"/>
              <a:t>當</a:t>
            </a:r>
            <a:r>
              <a:rPr lang="en-US" altLang="zh-TW" dirty="0"/>
              <a:t> </a:t>
            </a:r>
            <a:r>
              <a:rPr lang="en-US" altLang="zh-TW" dirty="0" err="1"/>
              <a:t>Y</a:t>
            </a:r>
            <a:r>
              <a:rPr lang="en-US" altLang="zh-TW" baseline="-25000" dirty="0" err="1"/>
              <a:t>odd</a:t>
            </a:r>
            <a:r>
              <a:rPr lang="en-US" altLang="zh-TW" baseline="-25000" dirty="0"/>
              <a:t> </a:t>
            </a:r>
            <a:r>
              <a:rPr lang="en-US" altLang="zh-TW" dirty="0"/>
              <a:t>= 0 </a:t>
            </a:r>
            <a:r>
              <a:rPr lang="zh-TW" altLang="zh-TW" dirty="0"/>
              <a:t>時，可以由式</a:t>
            </a:r>
            <a:r>
              <a:rPr lang="en-US" altLang="zh-TW" dirty="0"/>
              <a:t>(5.7)</a:t>
            </a:r>
            <a:r>
              <a:rPr lang="zh-TW" altLang="zh-TW" dirty="0"/>
              <a:t>找到奇模諧振模式。</a:t>
            </a:r>
          </a:p>
          <a:p>
            <a:pPr marL="0" indent="0">
              <a:buNone/>
            </a:pPr>
            <a:endParaRPr lang="en-US" altLang="zh-TW" dirty="0"/>
          </a:p>
          <a:p>
            <a:pPr marL="0" indent="0">
              <a:buNone/>
            </a:pPr>
            <a:endParaRPr lang="en-US" altLang="zh-TW" dirty="0"/>
          </a:p>
          <a:p>
            <a:pPr marL="0" indent="0">
              <a:buNone/>
            </a:pPr>
            <a:endParaRPr lang="zh-TW" altLang="en-US" dirty="0"/>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51</a:t>
            </a:fld>
            <a:endParaRPr lang="zh-TW" altLang="en-US"/>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9AB27AE6-4D6F-4754-9873-E308EFF36D15}"/>
                  </a:ext>
                </a:extLst>
              </p:cNvPr>
              <p:cNvGraphicFramePr>
                <a:graphicFrameLocks noGrp="1"/>
              </p:cNvGraphicFramePr>
              <p:nvPr>
                <p:extLst>
                  <p:ext uri="{D42A27DB-BD31-4B8C-83A1-F6EECF244321}">
                    <p14:modId xmlns:p14="http://schemas.microsoft.com/office/powerpoint/2010/main" val="1585261161"/>
                  </p:ext>
                </p:extLst>
              </p:nvPr>
            </p:nvGraphicFramePr>
            <p:xfrm>
              <a:off x="2613734" y="1814672"/>
              <a:ext cx="5472000" cy="1620000"/>
            </p:xfrm>
            <a:graphic>
              <a:graphicData uri="http://schemas.openxmlformats.org/drawingml/2006/table">
                <a:tbl>
                  <a:tblPr firstRow="1" firstCol="1" bandRow="1">
                    <a:tableStyleId>{5940675A-B579-460E-94D1-54222C63F5DA}</a:tableStyleId>
                  </a:tblPr>
                  <a:tblGrid>
                    <a:gridCol w="4860000">
                      <a:extLst>
                        <a:ext uri="{9D8B030D-6E8A-4147-A177-3AD203B41FA5}">
                          <a16:colId xmlns:a16="http://schemas.microsoft.com/office/drawing/2014/main" val="1656917559"/>
                        </a:ext>
                      </a:extLst>
                    </a:gridCol>
                    <a:gridCol w="612000">
                      <a:extLst>
                        <a:ext uri="{9D8B030D-6E8A-4147-A177-3AD203B41FA5}">
                          <a16:colId xmlns:a16="http://schemas.microsoft.com/office/drawing/2014/main" val="743866724"/>
                        </a:ext>
                      </a:extLst>
                    </a:gridCol>
                  </a:tblGrid>
                  <a:tr h="1620000">
                    <a:tc>
                      <a:txBody>
                        <a:bodyPr/>
                        <a:lstStyle/>
                        <a:p>
                          <a:pPr algn="ctr" hangingPunct="0">
                            <a:lnSpc>
                              <a:spcPct val="100000"/>
                            </a:lnSpc>
                            <a:spcBef>
                              <a:spcPts val="600"/>
                            </a:spcBef>
                            <a:spcAft>
                              <a:spcPts val="600"/>
                            </a:spcAft>
                            <a:tabLst>
                              <a:tab pos="2438400" algn="ctr"/>
                              <a:tab pos="5486400" algn="r"/>
                            </a:tabLst>
                          </a:pP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𝑓</m:t>
                                    </m:r>
                                  </m:e>
                                  <m:sub>
                                    <m:r>
                                      <a:rPr lang="en-US" altLang="zh-TW" sz="1800" i="1" kern="1200">
                                        <a:solidFill>
                                          <a:schemeClr val="tx1"/>
                                        </a:solidFill>
                                        <a:effectLst/>
                                        <a:latin typeface="Cambria Math" panose="02040503050406030204" pitchFamily="18" charset="0"/>
                                        <a:ea typeface="+mn-ea"/>
                                        <a:cs typeface="+mn-cs"/>
                                      </a:rPr>
                                      <m:t>1</m:t>
                                    </m:r>
                                  </m:sub>
                                </m:sSub>
                                <m:r>
                                  <a:rPr lang="en-US" altLang="zh-TW" sz="1800" i="1" kern="1200">
                                    <a:solidFill>
                                      <a:schemeClr val="tx1"/>
                                    </a:solidFill>
                                    <a:effectLst/>
                                    <a:latin typeface="Cambria Math" panose="02040503050406030204" pitchFamily="18" charset="0"/>
                                    <a:ea typeface="+mn-ea"/>
                                    <a:cs typeface="+mn-cs"/>
                                  </a:rPr>
                                  <m:t>=</m:t>
                                </m:r>
                                <m:f>
                                  <m:fPr>
                                    <m:ctrlPr>
                                      <a:rPr lang="zh-TW" altLang="zh-TW" sz="1800" i="1" kern="1200">
                                        <a:solidFill>
                                          <a:schemeClr val="tx1"/>
                                        </a:solidFill>
                                        <a:effectLst/>
                                        <a:latin typeface="Cambria Math" panose="02040503050406030204" pitchFamily="18" charset="0"/>
                                        <a:ea typeface="+mn-ea"/>
                                        <a:cs typeface="+mn-cs"/>
                                      </a:rPr>
                                    </m:ctrlPr>
                                  </m:fPr>
                                  <m:num>
                                    <m:r>
                                      <a:rPr lang="en-US" altLang="zh-TW" sz="1800" i="1" kern="1200">
                                        <a:solidFill>
                                          <a:schemeClr val="tx1"/>
                                        </a:solidFill>
                                        <a:effectLst/>
                                        <a:latin typeface="Cambria Math" panose="02040503050406030204" pitchFamily="18" charset="0"/>
                                        <a:ea typeface="+mn-ea"/>
                                        <a:cs typeface="+mn-cs"/>
                                      </a:rPr>
                                      <m:t>1</m:t>
                                    </m:r>
                                  </m:num>
                                  <m:den>
                                    <m:r>
                                      <a:rPr lang="en-US" altLang="zh-TW" sz="1800" i="1" kern="1200">
                                        <a:solidFill>
                                          <a:schemeClr val="tx1"/>
                                        </a:solidFill>
                                        <a:effectLst/>
                                        <a:latin typeface="Cambria Math" panose="02040503050406030204" pitchFamily="18" charset="0"/>
                                        <a:ea typeface="+mn-ea"/>
                                        <a:cs typeface="+mn-cs"/>
                                      </a:rPr>
                                      <m:t>2</m:t>
                                    </m:r>
                                    <m:r>
                                      <a:rPr lang="en-US" altLang="zh-TW" sz="1800" i="1" kern="1200">
                                        <a:solidFill>
                                          <a:schemeClr val="tx1"/>
                                        </a:solidFill>
                                        <a:effectLst/>
                                        <a:latin typeface="Cambria Math" panose="02040503050406030204" pitchFamily="18" charset="0"/>
                                        <a:ea typeface="+mn-ea"/>
                                        <a:cs typeface="+mn-cs"/>
                                      </a:rPr>
                                      <m:t>𝜋</m:t>
                                    </m:r>
                                  </m:den>
                                </m:f>
                                <m:rad>
                                  <m:radPr>
                                    <m:degHide m:val="on"/>
                                    <m:ctrlPr>
                                      <a:rPr lang="zh-TW" altLang="zh-TW" sz="1800" i="1" kern="1200">
                                        <a:solidFill>
                                          <a:schemeClr val="tx1"/>
                                        </a:solidFill>
                                        <a:effectLst/>
                                        <a:latin typeface="Cambria Math" panose="02040503050406030204" pitchFamily="18" charset="0"/>
                                        <a:ea typeface="+mn-ea"/>
                                        <a:cs typeface="+mn-cs"/>
                                      </a:rPr>
                                    </m:ctrlPr>
                                  </m:radPr>
                                  <m:deg/>
                                  <m:e>
                                    <m:f>
                                      <m:fPr>
                                        <m:ctrlPr>
                                          <a:rPr lang="zh-TW" altLang="zh-TW" sz="1800" i="1" kern="1200">
                                            <a:solidFill>
                                              <a:schemeClr val="tx1"/>
                                            </a:solidFill>
                                            <a:effectLst/>
                                            <a:latin typeface="Cambria Math" panose="02040503050406030204" pitchFamily="18" charset="0"/>
                                            <a:ea typeface="+mn-ea"/>
                                            <a:cs typeface="+mn-cs"/>
                                          </a:rPr>
                                        </m:ctrlPr>
                                      </m:fPr>
                                      <m:num>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1</m:t>
                                            </m:r>
                                          </m:sub>
                                        </m:sSub>
                                        <m:r>
                                          <a:rPr lang="en-US" altLang="zh-TW" sz="1800" i="1" kern="1200">
                                            <a:solidFill>
                                              <a:schemeClr val="tx1"/>
                                            </a:solidFill>
                                            <a:effectLst/>
                                            <a:latin typeface="Cambria Math" panose="02040503050406030204" pitchFamily="18" charset="0"/>
                                            <a:ea typeface="+mn-ea"/>
                                            <a:cs typeface="+mn-cs"/>
                                          </a:rPr>
                                          <m:t>+</m:t>
                                        </m:r>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2</m:t>
                                            </m:r>
                                          </m:sub>
                                        </m:sSub>
                                      </m:num>
                                      <m:den>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1</m:t>
                                            </m:r>
                                          </m:sub>
                                        </m:sSub>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2</m:t>
                                            </m:r>
                                          </m:sub>
                                        </m:sSub>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𝐿</m:t>
                                            </m:r>
                                          </m:e>
                                          <m:sub>
                                            <m:r>
                                              <a:rPr lang="en-US" altLang="zh-TW" sz="1800" i="1" kern="1200">
                                                <a:solidFill>
                                                  <a:schemeClr val="tx1"/>
                                                </a:solidFill>
                                                <a:effectLst/>
                                                <a:latin typeface="Cambria Math" panose="02040503050406030204" pitchFamily="18" charset="0"/>
                                                <a:ea typeface="+mn-ea"/>
                                                <a:cs typeface="+mn-cs"/>
                                              </a:rPr>
                                              <m:t>1</m:t>
                                            </m:r>
                                          </m:sub>
                                        </m:sSub>
                                        <m:r>
                                          <a:rPr lang="en-US" altLang="zh-TW" sz="1800" i="1" kern="1200">
                                            <a:solidFill>
                                              <a:schemeClr val="tx1"/>
                                            </a:solidFill>
                                            <a:effectLst/>
                                            <a:latin typeface="Cambria Math" panose="02040503050406030204" pitchFamily="18" charset="0"/>
                                            <a:ea typeface="+mn-ea"/>
                                            <a:cs typeface="+mn-cs"/>
                                          </a:rPr>
                                          <m:t>+</m:t>
                                        </m:r>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1</m:t>
                                            </m:r>
                                          </m:sub>
                                        </m:sSub>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2</m:t>
                                            </m:r>
                                          </m:sub>
                                        </m:sSub>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𝐿</m:t>
                                            </m:r>
                                          </m:e>
                                          <m:sub>
                                            <m:r>
                                              <a:rPr lang="en-US" altLang="zh-TW" sz="1800" i="1" kern="1200">
                                                <a:solidFill>
                                                  <a:schemeClr val="tx1"/>
                                                </a:solidFill>
                                                <a:effectLst/>
                                                <a:latin typeface="Cambria Math" panose="02040503050406030204" pitchFamily="18" charset="0"/>
                                                <a:ea typeface="+mn-ea"/>
                                                <a:cs typeface="+mn-cs"/>
                                              </a:rPr>
                                              <m:t>2</m:t>
                                            </m:r>
                                          </m:sub>
                                        </m:sSub>
                                        <m:r>
                                          <a:rPr lang="en-US" altLang="zh-TW" sz="1800" i="1" kern="1200">
                                            <a:solidFill>
                                              <a:schemeClr val="tx1"/>
                                            </a:solidFill>
                                            <a:effectLst/>
                                            <a:latin typeface="Cambria Math" panose="02040503050406030204" pitchFamily="18" charset="0"/>
                                            <a:ea typeface="+mn-ea"/>
                                            <a:cs typeface="+mn-cs"/>
                                          </a:rPr>
                                          <m:t> </m:t>
                                        </m:r>
                                      </m:den>
                                    </m:f>
                                  </m:e>
                                </m:rad>
                                <m:r>
                                  <a:rPr lang="zh-TW" altLang="zh-TW" sz="1800" i="1" kern="1200">
                                    <a:solidFill>
                                      <a:schemeClr val="tx1"/>
                                    </a:solidFill>
                                    <a:effectLst/>
                                    <a:latin typeface="Cambria Math" panose="02040503050406030204" pitchFamily="18" charset="0"/>
                                    <a:ea typeface="+mn-ea"/>
                                    <a:cs typeface="+mn-cs"/>
                                  </a:rPr>
                                  <m:t>，和</m:t>
                                </m:r>
                                <m:r>
                                  <m:rPr>
                                    <m:nor/>
                                  </m:rPr>
                                  <a:rPr lang="en-US" altLang="zh-TW" sz="1800" i="1" kern="1200">
                                    <a:solidFill>
                                      <a:schemeClr val="tx1"/>
                                    </a:solidFill>
                                    <a:effectLst/>
                                    <a:latin typeface="+mn-lt"/>
                                    <a:ea typeface="+mn-ea"/>
                                    <a:cs typeface="+mn-cs"/>
                                  </a:rPr>
                                  <m:t> </m:t>
                                </m:r>
                                <m:sSup>
                                  <m:sSupPr>
                                    <m:ctrlPr>
                                      <a:rPr lang="zh-TW" altLang="zh-TW" sz="1800" i="1" kern="1200">
                                        <a:solidFill>
                                          <a:schemeClr val="tx1"/>
                                        </a:solidFill>
                                        <a:effectLst/>
                                        <a:latin typeface="Cambria Math" panose="02040503050406030204" pitchFamily="18" charset="0"/>
                                        <a:ea typeface="+mn-ea"/>
                                        <a:cs typeface="+mn-cs"/>
                                      </a:rPr>
                                    </m:ctrlPr>
                                  </m:sSupPr>
                                  <m:e>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𝑓</m:t>
                                        </m:r>
                                      </m:e>
                                      <m:sub>
                                        <m:r>
                                          <a:rPr lang="en-US" altLang="zh-TW" sz="1800" i="1" kern="1200">
                                            <a:solidFill>
                                              <a:schemeClr val="tx1"/>
                                            </a:solidFill>
                                            <a:effectLst/>
                                            <a:latin typeface="Cambria Math" panose="02040503050406030204" pitchFamily="18" charset="0"/>
                                            <a:ea typeface="+mn-ea"/>
                                            <a:cs typeface="+mn-cs"/>
                                          </a:rPr>
                                          <m:t>1</m:t>
                                        </m:r>
                                      </m:sub>
                                    </m:sSub>
                                  </m:e>
                                  <m:sup>
                                    <m:r>
                                      <a:rPr lang="en-US" altLang="zh-TW" sz="1800" i="1" kern="1200">
                                        <a:solidFill>
                                          <a:schemeClr val="tx1"/>
                                        </a:solidFill>
                                        <a:effectLst/>
                                        <a:latin typeface="Cambria Math" panose="02040503050406030204" pitchFamily="18" charset="0"/>
                                        <a:ea typeface="+mn-ea"/>
                                        <a:cs typeface="+mn-cs"/>
                                      </a:rPr>
                                      <m:t>′</m:t>
                                    </m:r>
                                  </m:sup>
                                </m:sSup>
                                <m:r>
                                  <a:rPr lang="en-US" altLang="zh-TW" sz="1800" i="1" kern="1200">
                                    <a:solidFill>
                                      <a:schemeClr val="tx1"/>
                                    </a:solidFill>
                                    <a:effectLst/>
                                    <a:latin typeface="Cambria Math" panose="02040503050406030204" pitchFamily="18" charset="0"/>
                                    <a:ea typeface="+mn-ea"/>
                                    <a:cs typeface="+mn-cs"/>
                                  </a:rPr>
                                  <m:t>=</m:t>
                                </m:r>
                                <m:r>
                                  <m:rPr>
                                    <m:nor/>
                                  </m:rPr>
                                  <a:rPr lang="en-US" altLang="zh-TW" sz="1800" i="1" kern="1200">
                                    <a:solidFill>
                                      <a:schemeClr val="tx1"/>
                                    </a:solidFill>
                                    <a:effectLst/>
                                    <a:latin typeface="+mn-lt"/>
                                    <a:ea typeface="+mn-ea"/>
                                    <a:cs typeface="+mn-cs"/>
                                  </a:rPr>
                                  <m:t>0</m:t>
                                </m:r>
                              </m:oMath>
                            </m:oMathPara>
                          </a14:m>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hangingPunct="0">
                            <a:lnSpc>
                              <a:spcPct val="100000"/>
                            </a:lnSpc>
                            <a:spcAft>
                              <a:spcPts val="0"/>
                            </a:spcAft>
                          </a:pPr>
                          <a:r>
                            <a:rPr lang="en-US" sz="1800" kern="100" dirty="0">
                              <a:effectLst/>
                            </a:rPr>
                            <a:t>(</a:t>
                          </a:r>
                          <a:r>
                            <a:rPr lang="en-US" altLang="zh-TW" sz="1800" kern="100" dirty="0">
                              <a:effectLst/>
                            </a:rPr>
                            <a:t>5</a:t>
                          </a:r>
                          <a:r>
                            <a:rPr lang="en-US" sz="1800" kern="100" dirty="0">
                              <a:effectLst/>
                            </a:rPr>
                            <a:t>.</a:t>
                          </a:r>
                          <a:r>
                            <a:rPr lang="en-US" altLang="zh-TW" sz="1800" kern="100" dirty="0">
                              <a:effectLst/>
                            </a:rPr>
                            <a:t>6</a:t>
                          </a:r>
                          <a:r>
                            <a:rPr lang="en-US" sz="1800" kern="100" dirty="0">
                              <a:effectLst/>
                            </a:rPr>
                            <a: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18613433"/>
                      </a:ext>
                    </a:extLst>
                  </a:tr>
                </a:tbl>
              </a:graphicData>
            </a:graphic>
          </p:graphicFrame>
        </mc:Choice>
        <mc:Fallback xmlns="">
          <p:graphicFrame>
            <p:nvGraphicFramePr>
              <p:cNvPr id="5" name="表格 4">
                <a:extLst>
                  <a:ext uri="{FF2B5EF4-FFF2-40B4-BE49-F238E27FC236}">
                    <a16:creationId xmlns:a16="http://schemas.microsoft.com/office/drawing/2014/main" id="{9AB27AE6-4D6F-4754-9873-E308EFF36D15}"/>
                  </a:ext>
                </a:extLst>
              </p:cNvPr>
              <p:cNvGraphicFramePr>
                <a:graphicFrameLocks noGrp="1"/>
              </p:cNvGraphicFramePr>
              <p:nvPr>
                <p:extLst>
                  <p:ext uri="{D42A27DB-BD31-4B8C-83A1-F6EECF244321}">
                    <p14:modId xmlns:p14="http://schemas.microsoft.com/office/powerpoint/2010/main" val="1585261161"/>
                  </p:ext>
                </p:extLst>
              </p:nvPr>
            </p:nvGraphicFramePr>
            <p:xfrm>
              <a:off x="2613734" y="1814672"/>
              <a:ext cx="5472000" cy="1620000"/>
            </p:xfrm>
            <a:graphic>
              <a:graphicData uri="http://schemas.openxmlformats.org/drawingml/2006/table">
                <a:tbl>
                  <a:tblPr firstRow="1" firstCol="1" bandRow="1">
                    <a:tableStyleId>{5940675A-B579-460E-94D1-54222C63F5DA}</a:tableStyleId>
                  </a:tblPr>
                  <a:tblGrid>
                    <a:gridCol w="4860000">
                      <a:extLst>
                        <a:ext uri="{9D8B030D-6E8A-4147-A177-3AD203B41FA5}">
                          <a16:colId xmlns:a16="http://schemas.microsoft.com/office/drawing/2014/main" val="1656917559"/>
                        </a:ext>
                      </a:extLst>
                    </a:gridCol>
                    <a:gridCol w="612000">
                      <a:extLst>
                        <a:ext uri="{9D8B030D-6E8A-4147-A177-3AD203B41FA5}">
                          <a16:colId xmlns:a16="http://schemas.microsoft.com/office/drawing/2014/main" val="743866724"/>
                        </a:ext>
                      </a:extLst>
                    </a:gridCol>
                  </a:tblGrid>
                  <a:tr h="1620000">
                    <a:tc>
                      <a:txBody>
                        <a:bodyPr/>
                        <a:lstStyle/>
                        <a:p>
                          <a:endParaRPr lang="zh-TW"/>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r="-12657"/>
                          </a:stretch>
                        </a:blipFill>
                      </a:tcPr>
                    </a:tc>
                    <a:tc>
                      <a:txBody>
                        <a:bodyPr/>
                        <a:lstStyle/>
                        <a:p>
                          <a:pPr indent="0" algn="ctr" hangingPunct="0">
                            <a:lnSpc>
                              <a:spcPct val="100000"/>
                            </a:lnSpc>
                            <a:spcAft>
                              <a:spcPts val="0"/>
                            </a:spcAft>
                          </a:pPr>
                          <a:r>
                            <a:rPr lang="en-US" sz="1800" kern="100" dirty="0">
                              <a:effectLst/>
                            </a:rPr>
                            <a:t>(</a:t>
                          </a:r>
                          <a:r>
                            <a:rPr lang="en-US" altLang="zh-TW" sz="1800" kern="100" dirty="0">
                              <a:effectLst/>
                            </a:rPr>
                            <a:t>5</a:t>
                          </a:r>
                          <a:r>
                            <a:rPr lang="en-US" sz="1800" kern="100" dirty="0">
                              <a:effectLst/>
                            </a:rPr>
                            <a:t>.</a:t>
                          </a:r>
                          <a:r>
                            <a:rPr lang="en-US" altLang="zh-TW" sz="1800" kern="100" dirty="0">
                              <a:effectLst/>
                            </a:rPr>
                            <a:t>6</a:t>
                          </a:r>
                          <a:r>
                            <a:rPr lang="en-US" sz="1800" kern="100" dirty="0">
                              <a:effectLst/>
                            </a:rPr>
                            <a: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186134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9187BE7D-92F4-4FBB-BD97-9BDFEEE45821}"/>
                  </a:ext>
                </a:extLst>
              </p:cNvPr>
              <p:cNvGraphicFramePr>
                <a:graphicFrameLocks noGrp="1"/>
              </p:cNvGraphicFramePr>
              <p:nvPr>
                <p:extLst>
                  <p:ext uri="{D42A27DB-BD31-4B8C-83A1-F6EECF244321}">
                    <p14:modId xmlns:p14="http://schemas.microsoft.com/office/powerpoint/2010/main" val="449295598"/>
                  </p:ext>
                </p:extLst>
              </p:nvPr>
            </p:nvGraphicFramePr>
            <p:xfrm>
              <a:off x="2613734" y="4056900"/>
              <a:ext cx="5472000" cy="1620000"/>
            </p:xfrm>
            <a:graphic>
              <a:graphicData uri="http://schemas.openxmlformats.org/drawingml/2006/table">
                <a:tbl>
                  <a:tblPr firstRow="1" firstCol="1" bandRow="1">
                    <a:tableStyleId>{5940675A-B579-460E-94D1-54222C63F5DA}</a:tableStyleId>
                  </a:tblPr>
                  <a:tblGrid>
                    <a:gridCol w="4860000">
                      <a:extLst>
                        <a:ext uri="{9D8B030D-6E8A-4147-A177-3AD203B41FA5}">
                          <a16:colId xmlns:a16="http://schemas.microsoft.com/office/drawing/2014/main" val="1656917559"/>
                        </a:ext>
                      </a:extLst>
                    </a:gridCol>
                    <a:gridCol w="612000">
                      <a:extLst>
                        <a:ext uri="{9D8B030D-6E8A-4147-A177-3AD203B41FA5}">
                          <a16:colId xmlns:a16="http://schemas.microsoft.com/office/drawing/2014/main" val="743866724"/>
                        </a:ext>
                      </a:extLst>
                    </a:gridCol>
                  </a:tblGrid>
                  <a:tr h="1620000">
                    <a:tc>
                      <a:txBody>
                        <a:bodyPr/>
                        <a:lstStyle/>
                        <a:p>
                          <a:pPr algn="ctr" hangingPunct="0">
                            <a:lnSpc>
                              <a:spcPct val="100000"/>
                            </a:lnSpc>
                            <a:spcBef>
                              <a:spcPts val="600"/>
                            </a:spcBef>
                            <a:spcAft>
                              <a:spcPts val="600"/>
                            </a:spcAft>
                            <a:tabLst>
                              <a:tab pos="2438400" algn="ctr"/>
                              <a:tab pos="5486400" algn="r"/>
                            </a:tabLst>
                          </a:pPr>
                          <a14:m>
                            <m:oMathPara xmlns:m="http://schemas.openxmlformats.org/officeDocument/2006/math">
                              <m:oMathParaPr>
                                <m:jc m:val="centerGroup"/>
                              </m:oMathParaPr>
                              <m:oMath xmlns:m="http://schemas.openxmlformats.org/officeDocument/2006/math">
                                <m:sSub>
                                  <m:sSubPr>
                                    <m:ctrlPr>
                                      <a:rPr lang="zh-TW" altLang="zh-TW" sz="1800" i="1" kern="1200" smtClean="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𝑓</m:t>
                                    </m:r>
                                  </m:e>
                                  <m:sub>
                                    <m:r>
                                      <a:rPr lang="en-US" altLang="zh-TW" sz="1800" i="1" kern="1200">
                                        <a:solidFill>
                                          <a:schemeClr val="tx1"/>
                                        </a:solidFill>
                                        <a:effectLst/>
                                        <a:latin typeface="Cambria Math" panose="02040503050406030204" pitchFamily="18" charset="0"/>
                                        <a:ea typeface="+mn-ea"/>
                                        <a:cs typeface="+mn-cs"/>
                                      </a:rPr>
                                      <m:t>2</m:t>
                                    </m:r>
                                  </m:sub>
                                </m:sSub>
                                <m:r>
                                  <a:rPr lang="en-US" altLang="zh-TW" sz="1800" i="1" kern="1200">
                                    <a:solidFill>
                                      <a:schemeClr val="tx1"/>
                                    </a:solidFill>
                                    <a:effectLst/>
                                    <a:latin typeface="Cambria Math" panose="02040503050406030204" pitchFamily="18" charset="0"/>
                                    <a:ea typeface="+mn-ea"/>
                                    <a:cs typeface="+mn-cs"/>
                                  </a:rPr>
                                  <m:t>=</m:t>
                                </m:r>
                                <m:f>
                                  <m:fPr>
                                    <m:ctrlPr>
                                      <a:rPr lang="zh-TW" altLang="zh-TW" sz="1800" i="1" kern="1200">
                                        <a:solidFill>
                                          <a:schemeClr val="tx1"/>
                                        </a:solidFill>
                                        <a:effectLst/>
                                        <a:latin typeface="Cambria Math" panose="02040503050406030204" pitchFamily="18" charset="0"/>
                                        <a:ea typeface="+mn-ea"/>
                                        <a:cs typeface="+mn-cs"/>
                                      </a:rPr>
                                    </m:ctrlPr>
                                  </m:fPr>
                                  <m:num>
                                    <m:r>
                                      <a:rPr lang="en-US" altLang="zh-TW" sz="1800" i="1" kern="1200">
                                        <a:solidFill>
                                          <a:schemeClr val="tx1"/>
                                        </a:solidFill>
                                        <a:effectLst/>
                                        <a:latin typeface="Cambria Math" panose="02040503050406030204" pitchFamily="18" charset="0"/>
                                        <a:ea typeface="+mn-ea"/>
                                        <a:cs typeface="+mn-cs"/>
                                      </a:rPr>
                                      <m:t>1</m:t>
                                    </m:r>
                                  </m:num>
                                  <m:den>
                                    <m:r>
                                      <a:rPr lang="en-US" altLang="zh-TW" sz="1800" i="1" kern="1200">
                                        <a:solidFill>
                                          <a:schemeClr val="tx1"/>
                                        </a:solidFill>
                                        <a:effectLst/>
                                        <a:latin typeface="Cambria Math" panose="02040503050406030204" pitchFamily="18" charset="0"/>
                                        <a:ea typeface="+mn-ea"/>
                                        <a:cs typeface="+mn-cs"/>
                                      </a:rPr>
                                      <m:t>2</m:t>
                                    </m:r>
                                    <m:r>
                                      <a:rPr lang="en-US" altLang="zh-TW" sz="1800" i="1" kern="1200">
                                        <a:solidFill>
                                          <a:schemeClr val="tx1"/>
                                        </a:solidFill>
                                        <a:effectLst/>
                                        <a:latin typeface="Cambria Math" panose="02040503050406030204" pitchFamily="18" charset="0"/>
                                        <a:ea typeface="+mn-ea"/>
                                        <a:cs typeface="+mn-cs"/>
                                      </a:rPr>
                                      <m:t>𝜋</m:t>
                                    </m:r>
                                  </m:den>
                                </m:f>
                                <m:rad>
                                  <m:radPr>
                                    <m:degHide m:val="on"/>
                                    <m:ctrlPr>
                                      <a:rPr lang="zh-TW" altLang="zh-TW" sz="1800" i="1" kern="1200">
                                        <a:solidFill>
                                          <a:schemeClr val="tx1"/>
                                        </a:solidFill>
                                        <a:effectLst/>
                                        <a:latin typeface="Cambria Math" panose="02040503050406030204" pitchFamily="18" charset="0"/>
                                        <a:ea typeface="+mn-ea"/>
                                        <a:cs typeface="+mn-cs"/>
                                      </a:rPr>
                                    </m:ctrlPr>
                                  </m:radPr>
                                  <m:deg/>
                                  <m:e>
                                    <m:f>
                                      <m:fPr>
                                        <m:ctrlPr>
                                          <a:rPr lang="zh-TW" altLang="zh-TW" sz="1800" i="1" kern="1200">
                                            <a:solidFill>
                                              <a:schemeClr val="tx1"/>
                                            </a:solidFill>
                                            <a:effectLst/>
                                            <a:latin typeface="Cambria Math" panose="02040503050406030204" pitchFamily="18" charset="0"/>
                                            <a:ea typeface="+mn-ea"/>
                                            <a:cs typeface="+mn-cs"/>
                                          </a:rPr>
                                        </m:ctrlPr>
                                      </m:fPr>
                                      <m:num>
                                        <m:sSubSup>
                                          <m:sSubSupPr>
                                            <m:ctrlPr>
                                              <a:rPr lang="zh-TW" altLang="zh-TW" sz="1800" i="1" kern="1200">
                                                <a:solidFill>
                                                  <a:schemeClr val="tx1"/>
                                                </a:solidFill>
                                                <a:effectLst/>
                                                <a:latin typeface="Cambria Math" panose="02040503050406030204" pitchFamily="18" charset="0"/>
                                                <a:ea typeface="+mn-ea"/>
                                                <a:cs typeface="+mn-cs"/>
                                              </a:rPr>
                                            </m:ctrlPr>
                                          </m:sSubSup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1</m:t>
                                            </m:r>
                                          </m:sub>
                                          <m:sup>
                                            <m:r>
                                              <m:rPr>
                                                <m:nor/>
                                              </m:rPr>
                                              <a:rPr lang="en-US" altLang="zh-TW" sz="1800" i="1" kern="1200">
                                                <a:solidFill>
                                                  <a:schemeClr val="tx1"/>
                                                </a:solidFill>
                                                <a:effectLst/>
                                                <a:latin typeface="+mn-lt"/>
                                                <a:ea typeface="+mn-ea"/>
                                                <a:cs typeface="+mn-cs"/>
                                              </a:rPr>
                                              <m:t>′</m:t>
                                            </m:r>
                                          </m:sup>
                                        </m:sSubSup>
                                        <m:r>
                                          <a:rPr lang="en-US" altLang="zh-TW" sz="1800" i="1" kern="1200">
                                            <a:solidFill>
                                              <a:schemeClr val="tx1"/>
                                            </a:solidFill>
                                            <a:effectLst/>
                                            <a:latin typeface="Cambria Math" panose="02040503050406030204" pitchFamily="18" charset="0"/>
                                            <a:ea typeface="+mn-ea"/>
                                            <a:cs typeface="+mn-cs"/>
                                          </a:rPr>
                                          <m:t>+</m:t>
                                        </m:r>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2</m:t>
                                            </m:r>
                                          </m:sub>
                                        </m:sSub>
                                      </m:num>
                                      <m:den>
                                        <m:sSubSup>
                                          <m:sSubSupPr>
                                            <m:ctrlPr>
                                              <a:rPr lang="zh-TW" altLang="zh-TW" sz="1800" i="1" kern="1200">
                                                <a:solidFill>
                                                  <a:schemeClr val="tx1"/>
                                                </a:solidFill>
                                                <a:effectLst/>
                                                <a:latin typeface="Cambria Math" panose="02040503050406030204" pitchFamily="18" charset="0"/>
                                                <a:ea typeface="+mn-ea"/>
                                                <a:cs typeface="+mn-cs"/>
                                              </a:rPr>
                                            </m:ctrlPr>
                                          </m:sSubSup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1</m:t>
                                            </m:r>
                                          </m:sub>
                                          <m:sup>
                                            <m:r>
                                              <m:rPr>
                                                <m:nor/>
                                              </m:rPr>
                                              <a:rPr lang="en-US" altLang="zh-TW" sz="1800" i="1" kern="1200">
                                                <a:solidFill>
                                                  <a:schemeClr val="tx1"/>
                                                </a:solidFill>
                                                <a:effectLst/>
                                                <a:latin typeface="+mn-lt"/>
                                                <a:ea typeface="+mn-ea"/>
                                                <a:cs typeface="+mn-cs"/>
                                              </a:rPr>
                                              <m:t>′</m:t>
                                            </m:r>
                                          </m:sup>
                                        </m:sSubSup>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2</m:t>
                                            </m:r>
                                          </m:sub>
                                        </m:sSub>
                                        <m:r>
                                          <a:rPr lang="en-US" altLang="zh-TW" sz="1800" i="1" kern="1200">
                                            <a:solidFill>
                                              <a:schemeClr val="tx1"/>
                                            </a:solidFill>
                                            <a:effectLst/>
                                            <a:latin typeface="Cambria Math" panose="02040503050406030204" pitchFamily="18" charset="0"/>
                                            <a:ea typeface="+mn-ea"/>
                                            <a:cs typeface="+mn-cs"/>
                                          </a:rPr>
                                          <m:t>(</m:t>
                                        </m:r>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𝐿</m:t>
                                            </m:r>
                                          </m:e>
                                          <m:sub>
                                            <m:r>
                                              <a:rPr lang="en-US" altLang="zh-TW" sz="1800" i="1" kern="1200">
                                                <a:solidFill>
                                                  <a:schemeClr val="tx1"/>
                                                </a:solidFill>
                                                <a:effectLst/>
                                                <a:latin typeface="Cambria Math" panose="02040503050406030204" pitchFamily="18" charset="0"/>
                                                <a:ea typeface="+mn-ea"/>
                                                <a:cs typeface="+mn-cs"/>
                                              </a:rPr>
                                              <m:t>1</m:t>
                                            </m:r>
                                          </m:sub>
                                        </m:sSub>
                                        <m:r>
                                          <a:rPr lang="en-US" altLang="zh-TW" sz="1800" i="1" kern="1200">
                                            <a:solidFill>
                                              <a:schemeClr val="tx1"/>
                                            </a:solidFill>
                                            <a:effectLst/>
                                            <a:latin typeface="Cambria Math" panose="02040503050406030204" pitchFamily="18" charset="0"/>
                                            <a:ea typeface="+mn-ea"/>
                                            <a:cs typeface="+mn-cs"/>
                                          </a:rPr>
                                          <m:t>//</m:t>
                                        </m:r>
                                        <m:f>
                                          <m:fPr>
                                            <m:ctrlPr>
                                              <a:rPr lang="zh-TW" altLang="zh-TW" sz="1800" i="1" kern="1200">
                                                <a:solidFill>
                                                  <a:schemeClr val="tx1"/>
                                                </a:solidFill>
                                                <a:effectLst/>
                                                <a:latin typeface="Cambria Math" panose="02040503050406030204" pitchFamily="18" charset="0"/>
                                                <a:ea typeface="+mn-ea"/>
                                                <a:cs typeface="+mn-cs"/>
                                              </a:rPr>
                                            </m:ctrlPr>
                                          </m:fPr>
                                          <m:num>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𝐿</m:t>
                                                </m:r>
                                              </m:e>
                                              <m:sub>
                                                <m:r>
                                                  <a:rPr lang="en-US" altLang="zh-TW" sz="1800" i="1" kern="1200">
                                                    <a:solidFill>
                                                      <a:schemeClr val="tx1"/>
                                                    </a:solidFill>
                                                    <a:effectLst/>
                                                    <a:latin typeface="Cambria Math" panose="02040503050406030204" pitchFamily="18" charset="0"/>
                                                    <a:ea typeface="+mn-ea"/>
                                                    <a:cs typeface="+mn-cs"/>
                                                  </a:rPr>
                                                  <m:t>3</m:t>
                                                </m:r>
                                              </m:sub>
                                            </m:sSub>
                                          </m:num>
                                          <m:den>
                                            <m:r>
                                              <a:rPr lang="en-US" altLang="zh-TW" sz="1800" i="1" kern="1200">
                                                <a:solidFill>
                                                  <a:schemeClr val="tx1"/>
                                                </a:solidFill>
                                                <a:effectLst/>
                                                <a:latin typeface="Cambria Math" panose="02040503050406030204" pitchFamily="18" charset="0"/>
                                                <a:ea typeface="+mn-ea"/>
                                                <a:cs typeface="+mn-cs"/>
                                              </a:rPr>
                                              <m:t>2</m:t>
                                            </m:r>
                                          </m:den>
                                        </m:f>
                                        <m:r>
                                          <a:rPr lang="en-US" altLang="zh-TW" sz="1800" i="1" kern="1200">
                                            <a:solidFill>
                                              <a:schemeClr val="tx1"/>
                                            </a:solidFill>
                                            <a:effectLst/>
                                            <a:latin typeface="Cambria Math" panose="02040503050406030204" pitchFamily="18" charset="0"/>
                                            <a:ea typeface="+mn-ea"/>
                                            <a:cs typeface="+mn-cs"/>
                                          </a:rPr>
                                          <m:t>)+</m:t>
                                        </m:r>
                                        <m:sSubSup>
                                          <m:sSubSupPr>
                                            <m:ctrlPr>
                                              <a:rPr lang="zh-TW" altLang="zh-TW" sz="1800" i="1" kern="1200">
                                                <a:solidFill>
                                                  <a:schemeClr val="tx1"/>
                                                </a:solidFill>
                                                <a:effectLst/>
                                                <a:latin typeface="Cambria Math" panose="02040503050406030204" pitchFamily="18" charset="0"/>
                                                <a:ea typeface="+mn-ea"/>
                                                <a:cs typeface="+mn-cs"/>
                                              </a:rPr>
                                            </m:ctrlPr>
                                          </m:sSubSup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1</m:t>
                                            </m:r>
                                          </m:sub>
                                          <m:sup>
                                            <m:r>
                                              <m:rPr>
                                                <m:nor/>
                                              </m:rPr>
                                              <a:rPr lang="en-US" altLang="zh-TW" sz="1800" i="1" kern="1200">
                                                <a:solidFill>
                                                  <a:schemeClr val="tx1"/>
                                                </a:solidFill>
                                                <a:effectLst/>
                                                <a:latin typeface="+mn-lt"/>
                                                <a:ea typeface="+mn-ea"/>
                                                <a:cs typeface="+mn-cs"/>
                                              </a:rPr>
                                              <m:t>′</m:t>
                                            </m:r>
                                          </m:sup>
                                        </m:sSubSup>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𝐶</m:t>
                                            </m:r>
                                          </m:e>
                                          <m:sub>
                                            <m:r>
                                              <a:rPr lang="en-US" altLang="zh-TW" sz="1800" i="1" kern="1200">
                                                <a:solidFill>
                                                  <a:schemeClr val="tx1"/>
                                                </a:solidFill>
                                                <a:effectLst/>
                                                <a:latin typeface="Cambria Math" panose="02040503050406030204" pitchFamily="18" charset="0"/>
                                                <a:ea typeface="+mn-ea"/>
                                                <a:cs typeface="+mn-cs"/>
                                              </a:rPr>
                                              <m:t>2</m:t>
                                            </m:r>
                                          </m:sub>
                                        </m:sSub>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𝐿</m:t>
                                            </m:r>
                                          </m:e>
                                          <m:sub>
                                            <m:r>
                                              <a:rPr lang="en-US" altLang="zh-TW" sz="1800" i="1" kern="1200">
                                                <a:solidFill>
                                                  <a:schemeClr val="tx1"/>
                                                </a:solidFill>
                                                <a:effectLst/>
                                                <a:latin typeface="Cambria Math" panose="02040503050406030204" pitchFamily="18" charset="0"/>
                                                <a:ea typeface="+mn-ea"/>
                                                <a:cs typeface="+mn-cs"/>
                                              </a:rPr>
                                              <m:t>2</m:t>
                                            </m:r>
                                          </m:sub>
                                        </m:sSub>
                                        <m:r>
                                          <a:rPr lang="en-US" altLang="zh-TW" sz="1800" i="1" kern="1200">
                                            <a:solidFill>
                                              <a:schemeClr val="tx1"/>
                                            </a:solidFill>
                                            <a:effectLst/>
                                            <a:latin typeface="Cambria Math" panose="02040503050406030204" pitchFamily="18" charset="0"/>
                                            <a:ea typeface="+mn-ea"/>
                                            <a:cs typeface="+mn-cs"/>
                                          </a:rPr>
                                          <m:t> </m:t>
                                        </m:r>
                                      </m:den>
                                    </m:f>
                                  </m:e>
                                </m:rad>
                                <m:r>
                                  <a:rPr lang="zh-TW" altLang="zh-TW" sz="1800" i="1" kern="1200">
                                    <a:solidFill>
                                      <a:schemeClr val="tx1"/>
                                    </a:solidFill>
                                    <a:effectLst/>
                                    <a:latin typeface="Cambria Math" panose="02040503050406030204" pitchFamily="18" charset="0"/>
                                    <a:ea typeface="+mn-ea"/>
                                    <a:cs typeface="+mn-cs"/>
                                  </a:rPr>
                                  <m:t>，</m:t>
                                </m:r>
                                <m:r>
                                  <m:rPr>
                                    <m:nor/>
                                  </m:rPr>
                                  <a:rPr lang="zh-TW" altLang="zh-TW" sz="1800" i="1" kern="1200">
                                    <a:solidFill>
                                      <a:schemeClr val="tx1"/>
                                    </a:solidFill>
                                    <a:effectLst/>
                                    <a:latin typeface="+mn-lt"/>
                                    <a:ea typeface="+mn-ea"/>
                                    <a:cs typeface="+mn-cs"/>
                                  </a:rPr>
                                  <m:t>和</m:t>
                                </m:r>
                                <m:r>
                                  <m:rPr>
                                    <m:nor/>
                                  </m:rPr>
                                  <a:rPr lang="en-US" altLang="zh-TW" sz="1800" i="1" kern="1200">
                                    <a:solidFill>
                                      <a:schemeClr val="tx1"/>
                                    </a:solidFill>
                                    <a:effectLst/>
                                    <a:latin typeface="+mn-lt"/>
                                    <a:ea typeface="+mn-ea"/>
                                    <a:cs typeface="+mn-cs"/>
                                  </a:rPr>
                                  <m:t> </m:t>
                                </m:r>
                                <m:sSup>
                                  <m:sSupPr>
                                    <m:ctrlPr>
                                      <a:rPr lang="zh-TW" altLang="zh-TW" sz="1800" i="1" kern="1200">
                                        <a:solidFill>
                                          <a:schemeClr val="tx1"/>
                                        </a:solidFill>
                                        <a:effectLst/>
                                        <a:latin typeface="Cambria Math" panose="02040503050406030204" pitchFamily="18" charset="0"/>
                                        <a:ea typeface="+mn-ea"/>
                                        <a:cs typeface="+mn-cs"/>
                                      </a:rPr>
                                    </m:ctrlPr>
                                  </m:sSupPr>
                                  <m:e>
                                    <m:sSub>
                                      <m:sSubPr>
                                        <m:ctrlPr>
                                          <a:rPr lang="zh-TW" altLang="zh-TW" sz="1800" i="1" kern="1200">
                                            <a:solidFill>
                                              <a:schemeClr val="tx1"/>
                                            </a:solidFill>
                                            <a:effectLst/>
                                            <a:latin typeface="Cambria Math" panose="02040503050406030204" pitchFamily="18" charset="0"/>
                                            <a:ea typeface="+mn-ea"/>
                                            <a:cs typeface="+mn-cs"/>
                                          </a:rPr>
                                        </m:ctrlPr>
                                      </m:sSubPr>
                                      <m:e>
                                        <m:r>
                                          <a:rPr lang="en-US" altLang="zh-TW" sz="1800" i="1" kern="1200">
                                            <a:solidFill>
                                              <a:schemeClr val="tx1"/>
                                            </a:solidFill>
                                            <a:effectLst/>
                                            <a:latin typeface="Cambria Math" panose="02040503050406030204" pitchFamily="18" charset="0"/>
                                            <a:ea typeface="+mn-ea"/>
                                            <a:cs typeface="+mn-cs"/>
                                          </a:rPr>
                                          <m:t>𝑓</m:t>
                                        </m:r>
                                      </m:e>
                                      <m:sub>
                                        <m:r>
                                          <a:rPr lang="en-US" altLang="zh-TW" sz="1800" i="1" kern="1200">
                                            <a:solidFill>
                                              <a:schemeClr val="tx1"/>
                                            </a:solidFill>
                                            <a:effectLst/>
                                            <a:latin typeface="Cambria Math" panose="02040503050406030204" pitchFamily="18" charset="0"/>
                                            <a:ea typeface="+mn-ea"/>
                                            <a:cs typeface="+mn-cs"/>
                                          </a:rPr>
                                          <m:t>2</m:t>
                                        </m:r>
                                      </m:sub>
                                    </m:sSub>
                                  </m:e>
                                  <m:sup>
                                    <m:r>
                                      <a:rPr lang="en-US" altLang="zh-TW" sz="1800" i="1" kern="1200">
                                        <a:solidFill>
                                          <a:schemeClr val="tx1"/>
                                        </a:solidFill>
                                        <a:effectLst/>
                                        <a:latin typeface="Cambria Math" panose="02040503050406030204" pitchFamily="18" charset="0"/>
                                        <a:ea typeface="+mn-ea"/>
                                        <a:cs typeface="+mn-cs"/>
                                      </a:rPr>
                                      <m:t>′</m:t>
                                    </m:r>
                                  </m:sup>
                                </m:sSup>
                                <m:r>
                                  <a:rPr lang="en-US" altLang="zh-TW" sz="1800" i="1" kern="1200">
                                    <a:solidFill>
                                      <a:schemeClr val="tx1"/>
                                    </a:solidFill>
                                    <a:effectLst/>
                                    <a:latin typeface="Cambria Math" panose="02040503050406030204" pitchFamily="18" charset="0"/>
                                    <a:ea typeface="+mn-ea"/>
                                    <a:cs typeface="+mn-cs"/>
                                  </a:rPr>
                                  <m:t>=</m:t>
                                </m:r>
                                <m:r>
                                  <m:rPr>
                                    <m:nor/>
                                  </m:rPr>
                                  <a:rPr lang="en-US" altLang="zh-TW" sz="1800" i="1" kern="1200">
                                    <a:solidFill>
                                      <a:schemeClr val="tx1"/>
                                    </a:solidFill>
                                    <a:effectLst/>
                                    <a:latin typeface="+mn-lt"/>
                                    <a:ea typeface="+mn-ea"/>
                                    <a:cs typeface="+mn-cs"/>
                                  </a:rPr>
                                  <m:t>0</m:t>
                                </m:r>
                              </m:oMath>
                            </m:oMathPara>
                          </a14:m>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0" algn="ctr" hangingPunct="0">
                            <a:lnSpc>
                              <a:spcPct val="100000"/>
                            </a:lnSpc>
                            <a:spcAft>
                              <a:spcPts val="0"/>
                            </a:spcAft>
                          </a:pPr>
                          <a:r>
                            <a:rPr lang="en-US" sz="1800" kern="100" dirty="0">
                              <a:effectLst/>
                            </a:rPr>
                            <a:t>(</a:t>
                          </a:r>
                          <a:r>
                            <a:rPr lang="en-US" altLang="zh-TW" sz="1800" kern="100" dirty="0">
                              <a:effectLst/>
                            </a:rPr>
                            <a:t>5</a:t>
                          </a:r>
                          <a:r>
                            <a:rPr lang="en-US" sz="1800" kern="100" dirty="0">
                              <a:effectLst/>
                            </a:rPr>
                            <a:t>.</a:t>
                          </a:r>
                          <a:r>
                            <a:rPr lang="en-US" altLang="zh-TW" sz="1800" kern="100" dirty="0">
                              <a:effectLst/>
                            </a:rPr>
                            <a:t>7</a:t>
                          </a:r>
                          <a:r>
                            <a:rPr lang="en-US" sz="1800" kern="100" dirty="0">
                              <a:effectLst/>
                            </a:rPr>
                            <a: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18613433"/>
                      </a:ext>
                    </a:extLst>
                  </a:tr>
                </a:tbl>
              </a:graphicData>
            </a:graphic>
          </p:graphicFrame>
        </mc:Choice>
        <mc:Fallback xmlns="">
          <p:graphicFrame>
            <p:nvGraphicFramePr>
              <p:cNvPr id="6" name="表格 5">
                <a:extLst>
                  <a:ext uri="{FF2B5EF4-FFF2-40B4-BE49-F238E27FC236}">
                    <a16:creationId xmlns:a16="http://schemas.microsoft.com/office/drawing/2014/main" id="{9187BE7D-92F4-4FBB-BD97-9BDFEEE45821}"/>
                  </a:ext>
                </a:extLst>
              </p:cNvPr>
              <p:cNvGraphicFramePr>
                <a:graphicFrameLocks noGrp="1"/>
              </p:cNvGraphicFramePr>
              <p:nvPr>
                <p:extLst>
                  <p:ext uri="{D42A27DB-BD31-4B8C-83A1-F6EECF244321}">
                    <p14:modId xmlns:p14="http://schemas.microsoft.com/office/powerpoint/2010/main" val="449295598"/>
                  </p:ext>
                </p:extLst>
              </p:nvPr>
            </p:nvGraphicFramePr>
            <p:xfrm>
              <a:off x="2613734" y="4056900"/>
              <a:ext cx="5472000" cy="1620000"/>
            </p:xfrm>
            <a:graphic>
              <a:graphicData uri="http://schemas.openxmlformats.org/drawingml/2006/table">
                <a:tbl>
                  <a:tblPr firstRow="1" firstCol="1" bandRow="1">
                    <a:tableStyleId>{5940675A-B579-460E-94D1-54222C63F5DA}</a:tableStyleId>
                  </a:tblPr>
                  <a:tblGrid>
                    <a:gridCol w="4860000">
                      <a:extLst>
                        <a:ext uri="{9D8B030D-6E8A-4147-A177-3AD203B41FA5}">
                          <a16:colId xmlns:a16="http://schemas.microsoft.com/office/drawing/2014/main" val="1656917559"/>
                        </a:ext>
                      </a:extLst>
                    </a:gridCol>
                    <a:gridCol w="612000">
                      <a:extLst>
                        <a:ext uri="{9D8B030D-6E8A-4147-A177-3AD203B41FA5}">
                          <a16:colId xmlns:a16="http://schemas.microsoft.com/office/drawing/2014/main" val="743866724"/>
                        </a:ext>
                      </a:extLst>
                    </a:gridCol>
                  </a:tblGrid>
                  <a:tr h="1620000">
                    <a:tc>
                      <a:txBody>
                        <a:bodyPr/>
                        <a:lstStyle/>
                        <a:p>
                          <a:endParaRPr lang="zh-TW"/>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r="-12657"/>
                          </a:stretch>
                        </a:blipFill>
                      </a:tcPr>
                    </a:tc>
                    <a:tc>
                      <a:txBody>
                        <a:bodyPr/>
                        <a:lstStyle/>
                        <a:p>
                          <a:pPr indent="0" algn="ctr" hangingPunct="0">
                            <a:lnSpc>
                              <a:spcPct val="100000"/>
                            </a:lnSpc>
                            <a:spcAft>
                              <a:spcPts val="0"/>
                            </a:spcAft>
                          </a:pPr>
                          <a:r>
                            <a:rPr lang="en-US" sz="1800" kern="100" dirty="0">
                              <a:effectLst/>
                            </a:rPr>
                            <a:t>(</a:t>
                          </a:r>
                          <a:r>
                            <a:rPr lang="en-US" altLang="zh-TW" sz="1800" kern="100" dirty="0">
                              <a:effectLst/>
                            </a:rPr>
                            <a:t>5</a:t>
                          </a:r>
                          <a:r>
                            <a:rPr lang="en-US" sz="1800" kern="100" dirty="0">
                              <a:effectLst/>
                            </a:rPr>
                            <a:t>.</a:t>
                          </a:r>
                          <a:r>
                            <a:rPr lang="en-US" altLang="zh-TW" sz="1800" kern="100" dirty="0">
                              <a:effectLst/>
                            </a:rPr>
                            <a:t>7</a:t>
                          </a:r>
                          <a:r>
                            <a:rPr lang="en-US" sz="1800" kern="100" dirty="0">
                              <a:effectLst/>
                            </a:rPr>
                            <a: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498" marR="6849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18613433"/>
                      </a:ext>
                    </a:extLst>
                  </a:tr>
                </a:tbl>
              </a:graphicData>
            </a:graphic>
          </p:graphicFrame>
        </mc:Fallback>
      </mc:AlternateContent>
    </p:spTree>
    <p:extLst>
      <p:ext uri="{BB962C8B-B14F-4D97-AF65-F5344CB8AC3E}">
        <p14:creationId xmlns:p14="http://schemas.microsoft.com/office/powerpoint/2010/main" val="4018816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lstStyle/>
          <a:p>
            <a:r>
              <a:rPr lang="en-US" altLang="zh-TW" dirty="0"/>
              <a:t>28GHz</a:t>
            </a:r>
            <a:r>
              <a:rPr lang="zh-TW" altLang="en-US" dirty="0"/>
              <a:t>帶通濾波器設計</a:t>
            </a:r>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52</a:t>
            </a:fld>
            <a:endParaRPr lang="zh-TW" altLang="en-US"/>
          </a:p>
        </p:txBody>
      </p:sp>
      <p:pic>
        <p:nvPicPr>
          <p:cNvPr id="7" name="圖片 6">
            <a:extLst>
              <a:ext uri="{FF2B5EF4-FFF2-40B4-BE49-F238E27FC236}">
                <a16:creationId xmlns:a16="http://schemas.microsoft.com/office/drawing/2014/main" id="{450D1A4A-7AB0-42F3-AA79-58985D3E8C83}"/>
              </a:ext>
            </a:extLst>
          </p:cNvPr>
          <p:cNvPicPr>
            <a:picLocks noChangeAspect="1"/>
          </p:cNvPicPr>
          <p:nvPr/>
        </p:nvPicPr>
        <p:blipFill rotWithShape="1">
          <a:blip r:embed="rId3"/>
          <a:srcRect l="7027" t="7992" r="11163" b="3329"/>
          <a:stretch/>
        </p:blipFill>
        <p:spPr>
          <a:xfrm>
            <a:off x="81423" y="2809926"/>
            <a:ext cx="3933824" cy="3268934"/>
          </a:xfrm>
          <a:prstGeom prst="rect">
            <a:avLst/>
          </a:prstGeom>
        </p:spPr>
      </p:pic>
      <p:pic>
        <p:nvPicPr>
          <p:cNvPr id="8" name="圖片 7">
            <a:extLst>
              <a:ext uri="{FF2B5EF4-FFF2-40B4-BE49-F238E27FC236}">
                <a16:creationId xmlns:a16="http://schemas.microsoft.com/office/drawing/2014/main" id="{3B731830-F4E9-4EA0-89C8-292096F25F23}"/>
              </a:ext>
            </a:extLst>
          </p:cNvPr>
          <p:cNvPicPr>
            <a:picLocks noChangeAspect="1"/>
          </p:cNvPicPr>
          <p:nvPr/>
        </p:nvPicPr>
        <p:blipFill>
          <a:blip r:embed="rId4"/>
          <a:stretch>
            <a:fillRect/>
          </a:stretch>
        </p:blipFill>
        <p:spPr>
          <a:xfrm>
            <a:off x="419185" y="1401687"/>
            <a:ext cx="3543216" cy="1258962"/>
          </a:xfrm>
          <a:prstGeom prst="rect">
            <a:avLst/>
          </a:prstGeom>
        </p:spPr>
      </p:pic>
      <p:pic>
        <p:nvPicPr>
          <p:cNvPr id="6" name="圖片 5">
            <a:extLst>
              <a:ext uri="{FF2B5EF4-FFF2-40B4-BE49-F238E27FC236}">
                <a16:creationId xmlns:a16="http://schemas.microsoft.com/office/drawing/2014/main" id="{09FA9654-8840-4BE7-BB56-474680877F96}"/>
              </a:ext>
            </a:extLst>
          </p:cNvPr>
          <p:cNvPicPr>
            <a:picLocks noChangeAspect="1"/>
          </p:cNvPicPr>
          <p:nvPr/>
        </p:nvPicPr>
        <p:blipFill rotWithShape="1">
          <a:blip r:embed="rId5"/>
          <a:srcRect l="5810" r="11254"/>
          <a:stretch/>
        </p:blipFill>
        <p:spPr>
          <a:xfrm>
            <a:off x="4266763" y="3003659"/>
            <a:ext cx="3777078" cy="3149960"/>
          </a:xfrm>
          <a:prstGeom prst="rect">
            <a:avLst/>
          </a:prstGeom>
        </p:spPr>
      </p:pic>
      <p:pic>
        <p:nvPicPr>
          <p:cNvPr id="10" name="圖片 9">
            <a:extLst>
              <a:ext uri="{FF2B5EF4-FFF2-40B4-BE49-F238E27FC236}">
                <a16:creationId xmlns:a16="http://schemas.microsoft.com/office/drawing/2014/main" id="{83638EAA-C892-489E-936F-96AD3286D3D5}"/>
              </a:ext>
            </a:extLst>
          </p:cNvPr>
          <p:cNvPicPr>
            <a:picLocks noChangeAspect="1"/>
          </p:cNvPicPr>
          <p:nvPr/>
        </p:nvPicPr>
        <p:blipFill rotWithShape="1">
          <a:blip r:embed="rId6"/>
          <a:srcRect l="6549" r="10515"/>
          <a:stretch/>
        </p:blipFill>
        <p:spPr>
          <a:xfrm>
            <a:off x="8176754" y="3003659"/>
            <a:ext cx="3777077" cy="3149959"/>
          </a:xfrm>
          <a:prstGeom prst="rect">
            <a:avLst/>
          </a:prstGeom>
        </p:spPr>
      </p:pic>
      <p:graphicFrame>
        <p:nvGraphicFramePr>
          <p:cNvPr id="9" name="表格 8">
            <a:extLst>
              <a:ext uri="{FF2B5EF4-FFF2-40B4-BE49-F238E27FC236}">
                <a16:creationId xmlns:a16="http://schemas.microsoft.com/office/drawing/2014/main" id="{447FEC8B-67BB-40E3-8A09-491C336FF50D}"/>
              </a:ext>
            </a:extLst>
          </p:cNvPr>
          <p:cNvGraphicFramePr>
            <a:graphicFrameLocks noGrp="1"/>
          </p:cNvGraphicFramePr>
          <p:nvPr>
            <p:extLst>
              <p:ext uri="{D42A27DB-BD31-4B8C-83A1-F6EECF244321}">
                <p14:modId xmlns:p14="http://schemas.microsoft.com/office/powerpoint/2010/main" val="2945743734"/>
              </p:ext>
            </p:extLst>
          </p:nvPr>
        </p:nvGraphicFramePr>
        <p:xfrm>
          <a:off x="4715368" y="1334652"/>
          <a:ext cx="3120000" cy="1381760"/>
        </p:xfrm>
        <a:graphic>
          <a:graphicData uri="http://schemas.openxmlformats.org/drawingml/2006/table">
            <a:tbl>
              <a:tblPr firstRow="1" bandRow="1">
                <a:tableStyleId>{5940675A-B579-460E-94D1-54222C63F5DA}</a:tableStyleId>
              </a:tblPr>
              <a:tblGrid>
                <a:gridCol w="960000">
                  <a:extLst>
                    <a:ext uri="{9D8B030D-6E8A-4147-A177-3AD203B41FA5}">
                      <a16:colId xmlns:a16="http://schemas.microsoft.com/office/drawing/2014/main" val="1760573647"/>
                    </a:ext>
                  </a:extLst>
                </a:gridCol>
                <a:gridCol w="2160000">
                  <a:extLst>
                    <a:ext uri="{9D8B030D-6E8A-4147-A177-3AD203B41FA5}">
                      <a16:colId xmlns:a16="http://schemas.microsoft.com/office/drawing/2014/main" val="3371558850"/>
                    </a:ext>
                  </a:extLst>
                </a:gridCol>
              </a:tblGrid>
              <a:tr h="370840">
                <a:tc>
                  <a:txBody>
                    <a:bodyPr/>
                    <a:lstStyle/>
                    <a:p>
                      <a:pPr algn="ctr"/>
                      <a:r>
                        <a:rPr lang="en-US" altLang="zh-TW" dirty="0"/>
                        <a:t>EM(sim)</a:t>
                      </a:r>
                      <a:endParaRPr lang="zh-TW" altLang="en-US" dirty="0"/>
                    </a:p>
                  </a:txBody>
                  <a:tcPr anchor="ctr"/>
                </a:tc>
                <a:tc>
                  <a:txBody>
                    <a:bodyPr/>
                    <a:lstStyle/>
                    <a:p>
                      <a:pPr algn="ctr"/>
                      <a:r>
                        <a:rPr lang="en-US" altLang="zh-TW" dirty="0"/>
                        <a:t>28GHz</a:t>
                      </a:r>
                      <a:endParaRPr lang="zh-TW" altLang="en-US" dirty="0"/>
                    </a:p>
                  </a:txBody>
                  <a:tcPr anchor="ctr"/>
                </a:tc>
                <a:extLst>
                  <a:ext uri="{0D108BD9-81ED-4DB2-BD59-A6C34878D82A}">
                    <a16:rowId xmlns:a16="http://schemas.microsoft.com/office/drawing/2014/main" val="3344661336"/>
                  </a:ext>
                </a:extLst>
              </a:tr>
              <a:tr h="370840">
                <a:tc>
                  <a:txBody>
                    <a:bodyPr/>
                    <a:lstStyle/>
                    <a:p>
                      <a:pPr algn="ctr"/>
                      <a:r>
                        <a:rPr lang="en-US" altLang="zh-TW" dirty="0"/>
                        <a:t>FBW(%)</a:t>
                      </a:r>
                      <a:endParaRPr lang="zh-TW" altLang="en-US" dirty="0"/>
                    </a:p>
                  </a:txBody>
                  <a:tcPr anchor="ctr"/>
                </a:tc>
                <a:tc>
                  <a:txBody>
                    <a:bodyPr/>
                    <a:lstStyle/>
                    <a:p>
                      <a:pPr algn="ctr"/>
                      <a:r>
                        <a:rPr lang="en-US" altLang="zh-TW" dirty="0"/>
                        <a:t>22.1</a:t>
                      </a:r>
                    </a:p>
                    <a:p>
                      <a:pPr algn="ctr"/>
                      <a:r>
                        <a:rPr lang="en-US" altLang="zh-TW" dirty="0"/>
                        <a:t>(26.5GHz-33.1GHz)</a:t>
                      </a:r>
                      <a:endParaRPr lang="zh-TW" altLang="en-US" dirty="0"/>
                    </a:p>
                  </a:txBody>
                  <a:tcPr anchor="ctr"/>
                </a:tc>
                <a:extLst>
                  <a:ext uri="{0D108BD9-81ED-4DB2-BD59-A6C34878D82A}">
                    <a16:rowId xmlns:a16="http://schemas.microsoft.com/office/drawing/2014/main" val="2363909250"/>
                  </a:ext>
                </a:extLst>
              </a:tr>
              <a:tr h="370840">
                <a:tc>
                  <a:txBody>
                    <a:bodyPr/>
                    <a:lstStyle/>
                    <a:p>
                      <a:pPr algn="ctr"/>
                      <a:r>
                        <a:rPr lang="en-US" altLang="zh-TW" dirty="0" err="1"/>
                        <a:t>Tz</a:t>
                      </a:r>
                      <a:r>
                        <a:rPr lang="en-US" altLang="zh-TW" dirty="0"/>
                        <a:t>(GHz)</a:t>
                      </a:r>
                      <a:endParaRPr lang="zh-TW" altLang="en-US" dirty="0"/>
                    </a:p>
                  </a:txBody>
                  <a:tcPr anchor="ctr"/>
                </a:tc>
                <a:tc>
                  <a:txBody>
                    <a:bodyPr/>
                    <a:lstStyle/>
                    <a:p>
                      <a:pPr algn="ctr"/>
                      <a:r>
                        <a:rPr lang="en-US" altLang="zh-TW" dirty="0"/>
                        <a:t>23.3/40.1</a:t>
                      </a:r>
                      <a:endParaRPr lang="zh-TW" altLang="en-US" dirty="0"/>
                    </a:p>
                  </a:txBody>
                  <a:tcPr anchor="ctr"/>
                </a:tc>
                <a:extLst>
                  <a:ext uri="{0D108BD9-81ED-4DB2-BD59-A6C34878D82A}">
                    <a16:rowId xmlns:a16="http://schemas.microsoft.com/office/drawing/2014/main" val="1040307815"/>
                  </a:ext>
                </a:extLst>
              </a:tr>
            </a:tbl>
          </a:graphicData>
        </a:graphic>
      </p:graphicFrame>
    </p:spTree>
    <p:extLst>
      <p:ext uri="{BB962C8B-B14F-4D97-AF65-F5344CB8AC3E}">
        <p14:creationId xmlns:p14="http://schemas.microsoft.com/office/powerpoint/2010/main" val="908658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lstStyle/>
          <a:p>
            <a:r>
              <a:rPr lang="en-US" altLang="zh-TW" dirty="0"/>
              <a:t>38GHz</a:t>
            </a:r>
            <a:r>
              <a:rPr lang="zh-TW" altLang="en-US" dirty="0"/>
              <a:t>帶通濾波器設計</a:t>
            </a:r>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53</a:t>
            </a:fld>
            <a:endParaRPr lang="zh-TW" altLang="en-US"/>
          </a:p>
        </p:txBody>
      </p:sp>
      <p:pic>
        <p:nvPicPr>
          <p:cNvPr id="8" name="圖片 7">
            <a:extLst>
              <a:ext uri="{FF2B5EF4-FFF2-40B4-BE49-F238E27FC236}">
                <a16:creationId xmlns:a16="http://schemas.microsoft.com/office/drawing/2014/main" id="{E775FF0A-160B-43BC-AE9E-A1C12FA6007F}"/>
              </a:ext>
            </a:extLst>
          </p:cNvPr>
          <p:cNvPicPr>
            <a:picLocks noChangeAspect="1"/>
          </p:cNvPicPr>
          <p:nvPr/>
        </p:nvPicPr>
        <p:blipFill rotWithShape="1">
          <a:blip r:embed="rId3"/>
          <a:srcRect l="8040" t="9507" r="10318" b="3180"/>
          <a:stretch/>
        </p:blipFill>
        <p:spPr>
          <a:xfrm>
            <a:off x="264938" y="2824664"/>
            <a:ext cx="4048125" cy="3318961"/>
          </a:xfrm>
          <a:prstGeom prst="rect">
            <a:avLst/>
          </a:prstGeom>
        </p:spPr>
      </p:pic>
      <p:pic>
        <p:nvPicPr>
          <p:cNvPr id="9" name="圖片 8">
            <a:extLst>
              <a:ext uri="{FF2B5EF4-FFF2-40B4-BE49-F238E27FC236}">
                <a16:creationId xmlns:a16="http://schemas.microsoft.com/office/drawing/2014/main" id="{F7A9D0B5-F9F8-4EFE-A955-EF9CFF828821}"/>
              </a:ext>
            </a:extLst>
          </p:cNvPr>
          <p:cNvPicPr>
            <a:picLocks noChangeAspect="1"/>
          </p:cNvPicPr>
          <p:nvPr/>
        </p:nvPicPr>
        <p:blipFill>
          <a:blip r:embed="rId4"/>
          <a:stretch>
            <a:fillRect/>
          </a:stretch>
        </p:blipFill>
        <p:spPr>
          <a:xfrm>
            <a:off x="558495" y="1367778"/>
            <a:ext cx="3550910" cy="1260000"/>
          </a:xfrm>
          <a:prstGeom prst="rect">
            <a:avLst/>
          </a:prstGeom>
        </p:spPr>
      </p:pic>
      <p:pic>
        <p:nvPicPr>
          <p:cNvPr id="3" name="圖片 2">
            <a:extLst>
              <a:ext uri="{FF2B5EF4-FFF2-40B4-BE49-F238E27FC236}">
                <a16:creationId xmlns:a16="http://schemas.microsoft.com/office/drawing/2014/main" id="{FE163220-9809-4AD3-AF22-B5B3EA019DFF}"/>
              </a:ext>
            </a:extLst>
          </p:cNvPr>
          <p:cNvPicPr>
            <a:picLocks noChangeAspect="1"/>
          </p:cNvPicPr>
          <p:nvPr/>
        </p:nvPicPr>
        <p:blipFill rotWithShape="1">
          <a:blip r:embed="rId5"/>
          <a:srcRect l="5584" t="9362" r="10723"/>
          <a:stretch/>
        </p:blipFill>
        <p:spPr>
          <a:xfrm>
            <a:off x="4174263" y="2832920"/>
            <a:ext cx="4048125" cy="3249599"/>
          </a:xfrm>
          <a:prstGeom prst="rect">
            <a:avLst/>
          </a:prstGeom>
        </p:spPr>
      </p:pic>
      <p:pic>
        <p:nvPicPr>
          <p:cNvPr id="5" name="圖片 4">
            <a:extLst>
              <a:ext uri="{FF2B5EF4-FFF2-40B4-BE49-F238E27FC236}">
                <a16:creationId xmlns:a16="http://schemas.microsoft.com/office/drawing/2014/main" id="{F8009D6C-4615-4906-ACEA-927AB9A91BFB}"/>
              </a:ext>
            </a:extLst>
          </p:cNvPr>
          <p:cNvPicPr>
            <a:picLocks noChangeAspect="1"/>
          </p:cNvPicPr>
          <p:nvPr/>
        </p:nvPicPr>
        <p:blipFill rotWithShape="1">
          <a:blip r:embed="rId6"/>
          <a:srcRect l="5766" t="9949" r="12787"/>
          <a:stretch/>
        </p:blipFill>
        <p:spPr>
          <a:xfrm>
            <a:off x="8222388" y="2832920"/>
            <a:ext cx="3939468" cy="3249599"/>
          </a:xfrm>
          <a:prstGeom prst="rect">
            <a:avLst/>
          </a:prstGeom>
          <a:solidFill>
            <a:schemeClr val="bg1"/>
          </a:solidFill>
        </p:spPr>
      </p:pic>
      <p:graphicFrame>
        <p:nvGraphicFramePr>
          <p:cNvPr id="10" name="表格 9">
            <a:extLst>
              <a:ext uri="{FF2B5EF4-FFF2-40B4-BE49-F238E27FC236}">
                <a16:creationId xmlns:a16="http://schemas.microsoft.com/office/drawing/2014/main" id="{00727FED-2795-46EE-9E30-4C6D0B66E9F7}"/>
              </a:ext>
            </a:extLst>
          </p:cNvPr>
          <p:cNvGraphicFramePr>
            <a:graphicFrameLocks noGrp="1"/>
          </p:cNvGraphicFramePr>
          <p:nvPr>
            <p:extLst>
              <p:ext uri="{D42A27DB-BD31-4B8C-83A1-F6EECF244321}">
                <p14:modId xmlns:p14="http://schemas.microsoft.com/office/powerpoint/2010/main" val="2859595714"/>
              </p:ext>
            </p:extLst>
          </p:nvPr>
        </p:nvGraphicFramePr>
        <p:xfrm>
          <a:off x="4715368" y="1334652"/>
          <a:ext cx="3120000" cy="1381760"/>
        </p:xfrm>
        <a:graphic>
          <a:graphicData uri="http://schemas.openxmlformats.org/drawingml/2006/table">
            <a:tbl>
              <a:tblPr firstRow="1" bandRow="1">
                <a:tableStyleId>{5940675A-B579-460E-94D1-54222C63F5DA}</a:tableStyleId>
              </a:tblPr>
              <a:tblGrid>
                <a:gridCol w="960000">
                  <a:extLst>
                    <a:ext uri="{9D8B030D-6E8A-4147-A177-3AD203B41FA5}">
                      <a16:colId xmlns:a16="http://schemas.microsoft.com/office/drawing/2014/main" val="1760573647"/>
                    </a:ext>
                  </a:extLst>
                </a:gridCol>
                <a:gridCol w="2160000">
                  <a:extLst>
                    <a:ext uri="{9D8B030D-6E8A-4147-A177-3AD203B41FA5}">
                      <a16:colId xmlns:a16="http://schemas.microsoft.com/office/drawing/2014/main" val="3371558850"/>
                    </a:ext>
                  </a:extLst>
                </a:gridCol>
              </a:tblGrid>
              <a:tr h="370840">
                <a:tc>
                  <a:txBody>
                    <a:bodyPr/>
                    <a:lstStyle/>
                    <a:p>
                      <a:pPr algn="ctr"/>
                      <a:r>
                        <a:rPr lang="en-US" altLang="zh-TW" dirty="0"/>
                        <a:t>EM(sim)</a:t>
                      </a:r>
                      <a:endParaRPr lang="zh-TW" altLang="en-US" dirty="0"/>
                    </a:p>
                  </a:txBody>
                  <a:tcPr anchor="ctr"/>
                </a:tc>
                <a:tc>
                  <a:txBody>
                    <a:bodyPr/>
                    <a:lstStyle/>
                    <a:p>
                      <a:pPr algn="ctr"/>
                      <a:r>
                        <a:rPr lang="en-US" altLang="zh-TW" dirty="0"/>
                        <a:t>38GHz</a:t>
                      </a:r>
                      <a:endParaRPr lang="zh-TW" altLang="en-US" dirty="0"/>
                    </a:p>
                  </a:txBody>
                  <a:tcPr anchor="ctr"/>
                </a:tc>
                <a:extLst>
                  <a:ext uri="{0D108BD9-81ED-4DB2-BD59-A6C34878D82A}">
                    <a16:rowId xmlns:a16="http://schemas.microsoft.com/office/drawing/2014/main" val="3344661336"/>
                  </a:ext>
                </a:extLst>
              </a:tr>
              <a:tr h="370840">
                <a:tc>
                  <a:txBody>
                    <a:bodyPr/>
                    <a:lstStyle/>
                    <a:p>
                      <a:pPr algn="ctr"/>
                      <a:r>
                        <a:rPr lang="en-US" altLang="zh-TW" dirty="0"/>
                        <a:t>FBW(%)</a:t>
                      </a:r>
                      <a:endParaRPr lang="zh-TW" altLang="en-US" dirty="0"/>
                    </a:p>
                  </a:txBody>
                  <a:tcPr anchor="ctr"/>
                </a:tc>
                <a:tc>
                  <a:txBody>
                    <a:bodyPr/>
                    <a:lstStyle/>
                    <a:p>
                      <a:pPr algn="ctr"/>
                      <a:r>
                        <a:rPr lang="en-US" altLang="zh-TW" dirty="0"/>
                        <a:t>14.7</a:t>
                      </a:r>
                    </a:p>
                    <a:p>
                      <a:pPr algn="ctr"/>
                      <a:r>
                        <a:rPr lang="en-US" altLang="zh-TW" dirty="0"/>
                        <a:t>(37.3GHz-43.6GHz)</a:t>
                      </a:r>
                      <a:endParaRPr lang="zh-TW" altLang="en-US" dirty="0"/>
                    </a:p>
                  </a:txBody>
                  <a:tcPr anchor="ctr"/>
                </a:tc>
                <a:extLst>
                  <a:ext uri="{0D108BD9-81ED-4DB2-BD59-A6C34878D82A}">
                    <a16:rowId xmlns:a16="http://schemas.microsoft.com/office/drawing/2014/main" val="2363909250"/>
                  </a:ext>
                </a:extLst>
              </a:tr>
              <a:tr h="370840">
                <a:tc>
                  <a:txBody>
                    <a:bodyPr/>
                    <a:lstStyle/>
                    <a:p>
                      <a:pPr algn="ctr"/>
                      <a:r>
                        <a:rPr lang="en-US" altLang="zh-TW" dirty="0" err="1"/>
                        <a:t>Tz</a:t>
                      </a:r>
                      <a:r>
                        <a:rPr lang="en-US" altLang="zh-TW" dirty="0"/>
                        <a:t>(GHz)</a:t>
                      </a:r>
                      <a:endParaRPr lang="zh-TW" altLang="en-US" dirty="0"/>
                    </a:p>
                  </a:txBody>
                  <a:tcPr anchor="ctr"/>
                </a:tc>
                <a:tc>
                  <a:txBody>
                    <a:bodyPr/>
                    <a:lstStyle/>
                    <a:p>
                      <a:pPr algn="ctr"/>
                      <a:r>
                        <a:rPr lang="en-US" altLang="zh-TW" dirty="0"/>
                        <a:t>33.1/49.8</a:t>
                      </a:r>
                      <a:endParaRPr lang="zh-TW" altLang="en-US" dirty="0"/>
                    </a:p>
                  </a:txBody>
                  <a:tcPr anchor="ctr"/>
                </a:tc>
                <a:extLst>
                  <a:ext uri="{0D108BD9-81ED-4DB2-BD59-A6C34878D82A}">
                    <a16:rowId xmlns:a16="http://schemas.microsoft.com/office/drawing/2014/main" val="1040307815"/>
                  </a:ext>
                </a:extLst>
              </a:tr>
            </a:tbl>
          </a:graphicData>
        </a:graphic>
      </p:graphicFrame>
    </p:spTree>
    <p:extLst>
      <p:ext uri="{BB962C8B-B14F-4D97-AF65-F5344CB8AC3E}">
        <p14:creationId xmlns:p14="http://schemas.microsoft.com/office/powerpoint/2010/main" val="479395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5F56E23-A583-49E5-B98D-00B37EEC9F97}"/>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normAutofit/>
          </a:bodyPr>
          <a:lstStyle/>
          <a:p>
            <a:r>
              <a:rPr lang="zh-TW" altLang="zh-TW" dirty="0"/>
              <a:t>帶通濾波器集總元件設計</a:t>
            </a:r>
            <a:endParaRPr lang="zh-TW" altLang="en-US" dirty="0"/>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54</a:t>
            </a:fld>
            <a:endParaRPr lang="zh-TW" altLang="en-US"/>
          </a:p>
        </p:txBody>
      </p:sp>
      <p:pic>
        <p:nvPicPr>
          <p:cNvPr id="10" name="圖片 9">
            <a:extLst>
              <a:ext uri="{FF2B5EF4-FFF2-40B4-BE49-F238E27FC236}">
                <a16:creationId xmlns:a16="http://schemas.microsoft.com/office/drawing/2014/main" id="{A1868300-A783-486F-AD7F-32534D1C315F}"/>
              </a:ext>
            </a:extLst>
          </p:cNvPr>
          <p:cNvPicPr>
            <a:picLocks noChangeAspect="1"/>
          </p:cNvPicPr>
          <p:nvPr/>
        </p:nvPicPr>
        <p:blipFill>
          <a:blip r:embed="rId3"/>
          <a:stretch>
            <a:fillRect/>
          </a:stretch>
        </p:blipFill>
        <p:spPr>
          <a:xfrm>
            <a:off x="16329" y="1335453"/>
            <a:ext cx="3720122" cy="989774"/>
          </a:xfrm>
          <a:prstGeom prst="rect">
            <a:avLst/>
          </a:prstGeom>
          <a:solidFill>
            <a:schemeClr val="bg1"/>
          </a:solidFill>
        </p:spPr>
      </p:pic>
      <p:pic>
        <p:nvPicPr>
          <p:cNvPr id="11" name="圖片 10">
            <a:extLst>
              <a:ext uri="{FF2B5EF4-FFF2-40B4-BE49-F238E27FC236}">
                <a16:creationId xmlns:a16="http://schemas.microsoft.com/office/drawing/2014/main" id="{FE9EF525-C437-4867-979F-071E42CA86A4}"/>
              </a:ext>
            </a:extLst>
          </p:cNvPr>
          <p:cNvPicPr>
            <a:picLocks noChangeAspect="1"/>
          </p:cNvPicPr>
          <p:nvPr/>
        </p:nvPicPr>
        <p:blipFill>
          <a:blip r:embed="rId4"/>
          <a:stretch>
            <a:fillRect/>
          </a:stretch>
        </p:blipFill>
        <p:spPr>
          <a:xfrm>
            <a:off x="189532" y="2520540"/>
            <a:ext cx="3415604" cy="2412134"/>
          </a:xfrm>
          <a:prstGeom prst="rect">
            <a:avLst/>
          </a:prstGeom>
          <a:solidFill>
            <a:schemeClr val="bg1"/>
          </a:solidFill>
        </p:spPr>
      </p:pic>
      <p:pic>
        <p:nvPicPr>
          <p:cNvPr id="7" name="圖片 6">
            <a:extLst>
              <a:ext uri="{FF2B5EF4-FFF2-40B4-BE49-F238E27FC236}">
                <a16:creationId xmlns:a16="http://schemas.microsoft.com/office/drawing/2014/main" id="{892556CD-A4FA-4DE7-8C82-91BDF6962679}"/>
              </a:ext>
            </a:extLst>
          </p:cNvPr>
          <p:cNvPicPr>
            <a:picLocks noChangeAspect="1"/>
          </p:cNvPicPr>
          <p:nvPr/>
        </p:nvPicPr>
        <p:blipFill>
          <a:blip r:embed="rId5"/>
          <a:stretch>
            <a:fillRect/>
          </a:stretch>
        </p:blipFill>
        <p:spPr>
          <a:xfrm>
            <a:off x="3752780" y="1252397"/>
            <a:ext cx="3786649" cy="1620000"/>
          </a:xfrm>
          <a:prstGeom prst="rect">
            <a:avLst/>
          </a:prstGeom>
        </p:spPr>
      </p:pic>
      <p:pic>
        <p:nvPicPr>
          <p:cNvPr id="9" name="圖片 8">
            <a:extLst>
              <a:ext uri="{FF2B5EF4-FFF2-40B4-BE49-F238E27FC236}">
                <a16:creationId xmlns:a16="http://schemas.microsoft.com/office/drawing/2014/main" id="{94F16C45-5470-41FC-8C75-C998D0CD5136}"/>
              </a:ext>
            </a:extLst>
          </p:cNvPr>
          <p:cNvPicPr>
            <a:picLocks noChangeAspect="1"/>
          </p:cNvPicPr>
          <p:nvPr/>
        </p:nvPicPr>
        <p:blipFill>
          <a:blip r:embed="rId6"/>
          <a:stretch>
            <a:fillRect/>
          </a:stretch>
        </p:blipFill>
        <p:spPr>
          <a:xfrm>
            <a:off x="8120965" y="1252397"/>
            <a:ext cx="3722470" cy="1620000"/>
          </a:xfrm>
          <a:prstGeom prst="rect">
            <a:avLst/>
          </a:prstGeom>
        </p:spPr>
      </p:pic>
      <p:pic>
        <p:nvPicPr>
          <p:cNvPr id="5" name="圖片 4">
            <a:extLst>
              <a:ext uri="{FF2B5EF4-FFF2-40B4-BE49-F238E27FC236}">
                <a16:creationId xmlns:a16="http://schemas.microsoft.com/office/drawing/2014/main" id="{88E7F848-D352-4882-9A47-3D3203D85E2F}"/>
              </a:ext>
            </a:extLst>
          </p:cNvPr>
          <p:cNvPicPr>
            <a:picLocks noChangeAspect="1"/>
          </p:cNvPicPr>
          <p:nvPr/>
        </p:nvPicPr>
        <p:blipFill>
          <a:blip r:embed="rId7"/>
          <a:stretch>
            <a:fillRect/>
          </a:stretch>
        </p:blipFill>
        <p:spPr>
          <a:xfrm>
            <a:off x="3632061" y="2984654"/>
            <a:ext cx="4028086" cy="3455403"/>
          </a:xfrm>
          <a:prstGeom prst="rect">
            <a:avLst/>
          </a:prstGeom>
        </p:spPr>
      </p:pic>
      <p:pic>
        <p:nvPicPr>
          <p:cNvPr id="3" name="圖片 2">
            <a:extLst>
              <a:ext uri="{FF2B5EF4-FFF2-40B4-BE49-F238E27FC236}">
                <a16:creationId xmlns:a16="http://schemas.microsoft.com/office/drawing/2014/main" id="{A88DFB43-58BF-4BE7-8424-A9665DA7F658}"/>
              </a:ext>
            </a:extLst>
          </p:cNvPr>
          <p:cNvPicPr>
            <a:picLocks noChangeAspect="1"/>
          </p:cNvPicPr>
          <p:nvPr/>
        </p:nvPicPr>
        <p:blipFill rotWithShape="1">
          <a:blip r:embed="rId8"/>
          <a:srcRect l="9047" t="9245" r="12694"/>
          <a:stretch/>
        </p:blipFill>
        <p:spPr>
          <a:xfrm>
            <a:off x="7955435" y="3016478"/>
            <a:ext cx="3888000" cy="3455403"/>
          </a:xfrm>
          <a:prstGeom prst="rect">
            <a:avLst/>
          </a:prstGeom>
          <a:solidFill>
            <a:schemeClr val="bg1"/>
          </a:solidFill>
        </p:spPr>
      </p:pic>
      <p:graphicFrame>
        <p:nvGraphicFramePr>
          <p:cNvPr id="6" name="表格 5">
            <a:extLst>
              <a:ext uri="{FF2B5EF4-FFF2-40B4-BE49-F238E27FC236}">
                <a16:creationId xmlns:a16="http://schemas.microsoft.com/office/drawing/2014/main" id="{6E1D7756-1348-4B32-B5B8-927D2A0B1897}"/>
              </a:ext>
            </a:extLst>
          </p:cNvPr>
          <p:cNvGraphicFramePr>
            <a:graphicFrameLocks noGrp="1"/>
          </p:cNvGraphicFramePr>
          <p:nvPr>
            <p:extLst>
              <p:ext uri="{D42A27DB-BD31-4B8C-83A1-F6EECF244321}">
                <p14:modId xmlns:p14="http://schemas.microsoft.com/office/powerpoint/2010/main" val="2628553768"/>
              </p:ext>
            </p:extLst>
          </p:nvPr>
        </p:nvGraphicFramePr>
        <p:xfrm>
          <a:off x="348565" y="5019037"/>
          <a:ext cx="3192000" cy="1483360"/>
        </p:xfrm>
        <a:graphic>
          <a:graphicData uri="http://schemas.openxmlformats.org/drawingml/2006/table">
            <a:tbl>
              <a:tblPr firstRow="1" bandRow="1">
                <a:tableStyleId>{5940675A-B579-460E-94D1-54222C63F5DA}</a:tableStyleId>
              </a:tblPr>
              <a:tblGrid>
                <a:gridCol w="960000">
                  <a:extLst>
                    <a:ext uri="{9D8B030D-6E8A-4147-A177-3AD203B41FA5}">
                      <a16:colId xmlns:a16="http://schemas.microsoft.com/office/drawing/2014/main" val="1760573647"/>
                    </a:ext>
                  </a:extLst>
                </a:gridCol>
                <a:gridCol w="1116000">
                  <a:extLst>
                    <a:ext uri="{9D8B030D-6E8A-4147-A177-3AD203B41FA5}">
                      <a16:colId xmlns:a16="http://schemas.microsoft.com/office/drawing/2014/main" val="3371558850"/>
                    </a:ext>
                  </a:extLst>
                </a:gridCol>
                <a:gridCol w="1116000">
                  <a:extLst>
                    <a:ext uri="{9D8B030D-6E8A-4147-A177-3AD203B41FA5}">
                      <a16:colId xmlns:a16="http://schemas.microsoft.com/office/drawing/2014/main" val="3679600891"/>
                    </a:ext>
                  </a:extLst>
                </a:gridCol>
              </a:tblGrid>
              <a:tr h="370840">
                <a:tc>
                  <a:txBody>
                    <a:bodyPr/>
                    <a:lstStyle/>
                    <a:p>
                      <a:pPr algn="ctr"/>
                      <a:r>
                        <a:rPr lang="en-US" altLang="zh-TW" dirty="0"/>
                        <a:t>EM(sim)</a:t>
                      </a:r>
                      <a:endParaRPr lang="zh-TW" altLang="en-US" dirty="0"/>
                    </a:p>
                  </a:txBody>
                  <a:tcPr anchor="ctr"/>
                </a:tc>
                <a:tc>
                  <a:txBody>
                    <a:bodyPr/>
                    <a:lstStyle/>
                    <a:p>
                      <a:pPr algn="ctr"/>
                      <a:r>
                        <a:rPr lang="en-US" altLang="zh-TW" dirty="0"/>
                        <a:t>28GHz</a:t>
                      </a:r>
                      <a:endParaRPr lang="zh-TW" altLang="en-US" dirty="0"/>
                    </a:p>
                  </a:txBody>
                  <a:tcPr anchor="ctr"/>
                </a:tc>
                <a:tc>
                  <a:txBody>
                    <a:bodyPr/>
                    <a:lstStyle/>
                    <a:p>
                      <a:pPr algn="ctr"/>
                      <a:r>
                        <a:rPr lang="en-US" altLang="zh-TW" dirty="0"/>
                        <a:t>38GHz</a:t>
                      </a:r>
                      <a:endParaRPr lang="zh-TW" altLang="en-US" dirty="0"/>
                    </a:p>
                  </a:txBody>
                  <a:tcPr anchor="ctr"/>
                </a:tc>
                <a:extLst>
                  <a:ext uri="{0D108BD9-81ED-4DB2-BD59-A6C34878D82A}">
                    <a16:rowId xmlns:a16="http://schemas.microsoft.com/office/drawing/2014/main" val="3344661336"/>
                  </a:ext>
                </a:extLst>
              </a:tr>
              <a:tr h="370840">
                <a:tc>
                  <a:txBody>
                    <a:bodyPr/>
                    <a:lstStyle/>
                    <a:p>
                      <a:pPr algn="ctr"/>
                      <a:r>
                        <a:rPr lang="en-US" altLang="zh-TW" dirty="0"/>
                        <a:t>FBW(%)</a:t>
                      </a:r>
                      <a:endParaRPr lang="zh-TW" altLang="en-US" dirty="0"/>
                    </a:p>
                  </a:txBody>
                  <a:tcPr anchor="ctr"/>
                </a:tc>
                <a:tc>
                  <a:txBody>
                    <a:bodyPr/>
                    <a:lstStyle/>
                    <a:p>
                      <a:pPr algn="ctr"/>
                      <a:r>
                        <a:rPr lang="en-US" altLang="zh-TW" dirty="0"/>
                        <a:t>15.5</a:t>
                      </a:r>
                      <a:endParaRPr lang="zh-TW" altLang="en-US" dirty="0"/>
                    </a:p>
                  </a:txBody>
                  <a:tcPr anchor="ctr"/>
                </a:tc>
                <a:tc>
                  <a:txBody>
                    <a:bodyPr/>
                    <a:lstStyle/>
                    <a:p>
                      <a:pPr algn="ctr"/>
                      <a:r>
                        <a:rPr lang="en-US" altLang="zh-TW" dirty="0"/>
                        <a:t>17.4</a:t>
                      </a:r>
                      <a:endParaRPr lang="zh-TW" altLang="en-US" dirty="0"/>
                    </a:p>
                  </a:txBody>
                  <a:tcPr anchor="ctr"/>
                </a:tc>
                <a:extLst>
                  <a:ext uri="{0D108BD9-81ED-4DB2-BD59-A6C34878D82A}">
                    <a16:rowId xmlns:a16="http://schemas.microsoft.com/office/drawing/2014/main" val="2363909250"/>
                  </a:ext>
                </a:extLst>
              </a:tr>
              <a:tr h="370840">
                <a:tc>
                  <a:txBody>
                    <a:bodyPr/>
                    <a:lstStyle/>
                    <a:p>
                      <a:pPr algn="ctr"/>
                      <a:r>
                        <a:rPr lang="en-US" altLang="zh-TW" dirty="0"/>
                        <a:t>IL(dB)</a:t>
                      </a:r>
                      <a:endParaRPr lang="zh-TW" altLang="en-US" dirty="0"/>
                    </a:p>
                  </a:txBody>
                  <a:tcPr anchor="ctr"/>
                </a:tc>
                <a:tc>
                  <a:txBody>
                    <a:bodyPr/>
                    <a:lstStyle/>
                    <a:p>
                      <a:pPr algn="ctr"/>
                      <a:r>
                        <a:rPr lang="en-US" altLang="zh-TW" dirty="0"/>
                        <a:t>-1.32</a:t>
                      </a:r>
                      <a:endParaRPr lang="zh-TW" altLang="en-US" dirty="0"/>
                    </a:p>
                  </a:txBody>
                  <a:tcPr anchor="ctr"/>
                </a:tc>
                <a:tc>
                  <a:txBody>
                    <a:bodyPr/>
                    <a:lstStyle/>
                    <a:p>
                      <a:pPr algn="ctr"/>
                      <a:r>
                        <a:rPr lang="en-US" altLang="zh-TW" dirty="0"/>
                        <a:t>-1.8</a:t>
                      </a:r>
                      <a:endParaRPr lang="zh-TW" altLang="en-US" dirty="0"/>
                    </a:p>
                  </a:txBody>
                  <a:tcPr anchor="ctr"/>
                </a:tc>
                <a:extLst>
                  <a:ext uri="{0D108BD9-81ED-4DB2-BD59-A6C34878D82A}">
                    <a16:rowId xmlns:a16="http://schemas.microsoft.com/office/drawing/2014/main" val="3990344589"/>
                  </a:ext>
                </a:extLst>
              </a:tr>
              <a:tr h="370840">
                <a:tc>
                  <a:txBody>
                    <a:bodyPr/>
                    <a:lstStyle/>
                    <a:p>
                      <a:pPr algn="ctr"/>
                      <a:r>
                        <a:rPr lang="en-US" altLang="zh-TW" dirty="0" err="1"/>
                        <a:t>Tz</a:t>
                      </a:r>
                      <a:r>
                        <a:rPr lang="en-US" altLang="zh-TW" dirty="0"/>
                        <a:t>(GHz)</a:t>
                      </a:r>
                      <a:endParaRPr lang="zh-TW" altLang="en-US" dirty="0"/>
                    </a:p>
                  </a:txBody>
                  <a:tcPr anchor="ctr"/>
                </a:tc>
                <a:tc>
                  <a:txBody>
                    <a:bodyPr/>
                    <a:lstStyle/>
                    <a:p>
                      <a:pPr algn="ctr"/>
                      <a:r>
                        <a:rPr lang="en-US" altLang="zh-TW" dirty="0"/>
                        <a:t>24.9/36.2</a:t>
                      </a:r>
                      <a:endParaRPr lang="zh-TW" altLang="en-US" dirty="0"/>
                    </a:p>
                  </a:txBody>
                  <a:tcPr anchor="ctr"/>
                </a:tc>
                <a:tc>
                  <a:txBody>
                    <a:bodyPr/>
                    <a:lstStyle/>
                    <a:p>
                      <a:pPr algn="ctr"/>
                      <a:r>
                        <a:rPr lang="en-US" altLang="zh-TW" dirty="0"/>
                        <a:t>34.7/48.2</a:t>
                      </a:r>
                      <a:endParaRPr lang="zh-TW" altLang="en-US" dirty="0"/>
                    </a:p>
                  </a:txBody>
                  <a:tcPr anchor="ctr"/>
                </a:tc>
                <a:extLst>
                  <a:ext uri="{0D108BD9-81ED-4DB2-BD59-A6C34878D82A}">
                    <a16:rowId xmlns:a16="http://schemas.microsoft.com/office/drawing/2014/main" val="1040307815"/>
                  </a:ext>
                </a:extLst>
              </a:tr>
            </a:tbl>
          </a:graphicData>
        </a:graphic>
      </p:graphicFrame>
    </p:spTree>
    <p:extLst>
      <p:ext uri="{BB962C8B-B14F-4D97-AF65-F5344CB8AC3E}">
        <p14:creationId xmlns:p14="http://schemas.microsoft.com/office/powerpoint/2010/main" val="3129599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67CE7F7-B614-45C2-9337-BA9CFFF7F74F}"/>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lstStyle/>
          <a:p>
            <a:r>
              <a:rPr lang="zh-TW" altLang="en-US" dirty="0"/>
              <a:t>帶通濾波器電流分布</a:t>
            </a:r>
          </a:p>
        </p:txBody>
      </p:sp>
      <p:pic>
        <p:nvPicPr>
          <p:cNvPr id="9" name="圖片 8">
            <a:extLst>
              <a:ext uri="{FF2B5EF4-FFF2-40B4-BE49-F238E27FC236}">
                <a16:creationId xmlns:a16="http://schemas.microsoft.com/office/drawing/2014/main" id="{31ADE9C1-6349-491B-BE9D-01A5EAF61A48}"/>
              </a:ext>
            </a:extLst>
          </p:cNvPr>
          <p:cNvPicPr>
            <a:picLocks noChangeAspect="1"/>
          </p:cNvPicPr>
          <p:nvPr/>
        </p:nvPicPr>
        <p:blipFill>
          <a:blip r:embed="rId3"/>
          <a:stretch>
            <a:fillRect/>
          </a:stretch>
        </p:blipFill>
        <p:spPr>
          <a:xfrm>
            <a:off x="393340" y="1047405"/>
            <a:ext cx="10754607" cy="2749596"/>
          </a:xfrm>
          <a:prstGeom prst="rect">
            <a:avLst/>
          </a:prstGeom>
        </p:spPr>
      </p:pic>
      <p:pic>
        <p:nvPicPr>
          <p:cNvPr id="7" name="圖片 6">
            <a:extLst>
              <a:ext uri="{FF2B5EF4-FFF2-40B4-BE49-F238E27FC236}">
                <a16:creationId xmlns:a16="http://schemas.microsoft.com/office/drawing/2014/main" id="{B795AC23-55BD-4395-A1B6-0A5482134589}"/>
              </a:ext>
            </a:extLst>
          </p:cNvPr>
          <p:cNvPicPr>
            <a:picLocks noChangeAspect="1"/>
          </p:cNvPicPr>
          <p:nvPr/>
        </p:nvPicPr>
        <p:blipFill>
          <a:blip r:embed="rId4"/>
          <a:stretch>
            <a:fillRect/>
          </a:stretch>
        </p:blipFill>
        <p:spPr>
          <a:xfrm>
            <a:off x="445156" y="4039027"/>
            <a:ext cx="10650973" cy="2753006"/>
          </a:xfrm>
          <a:prstGeom prst="rect">
            <a:avLst/>
          </a:prstGeom>
        </p:spPr>
      </p:pic>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55</a:t>
            </a:fld>
            <a:endParaRPr lang="zh-TW" altLang="en-US"/>
          </a:p>
        </p:txBody>
      </p:sp>
    </p:spTree>
    <p:extLst>
      <p:ext uri="{BB962C8B-B14F-4D97-AF65-F5344CB8AC3E}">
        <p14:creationId xmlns:p14="http://schemas.microsoft.com/office/powerpoint/2010/main" val="611277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2AF6CC7F-0970-4417-BC6D-18AB1172E1BE}"/>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lstStyle/>
          <a:p>
            <a:r>
              <a:rPr lang="zh-TW" altLang="zh-TW" dirty="0"/>
              <a:t>帶通濾波器</a:t>
            </a:r>
            <a:r>
              <a:rPr lang="zh-TW" altLang="en-US" dirty="0"/>
              <a:t>實作與量測</a:t>
            </a:r>
          </a:p>
        </p:txBody>
      </p:sp>
      <p:pic>
        <p:nvPicPr>
          <p:cNvPr id="5" name="圖片 4">
            <a:extLst>
              <a:ext uri="{FF2B5EF4-FFF2-40B4-BE49-F238E27FC236}">
                <a16:creationId xmlns:a16="http://schemas.microsoft.com/office/drawing/2014/main" id="{68D4EFDB-9DDD-4931-AFE2-E48E66576200}"/>
              </a:ext>
            </a:extLst>
          </p:cNvPr>
          <p:cNvPicPr/>
          <p:nvPr/>
        </p:nvPicPr>
        <p:blipFill rotWithShape="1">
          <a:blip r:embed="rId3" cstate="print">
            <a:extLst>
              <a:ext uri="{28A0092B-C50C-407E-A947-70E740481C1C}">
                <a14:useLocalDpi xmlns:a14="http://schemas.microsoft.com/office/drawing/2010/main" val="0"/>
              </a:ext>
            </a:extLst>
          </a:blip>
          <a:srcRect l="8370" t="21524" r="28343" b="38703"/>
          <a:stretch/>
        </p:blipFill>
        <p:spPr>
          <a:xfrm>
            <a:off x="22925" y="1153557"/>
            <a:ext cx="2465482" cy="2066581"/>
          </a:xfrm>
          <a:prstGeom prst="rect">
            <a:avLst/>
          </a:prstGeom>
        </p:spPr>
      </p:pic>
      <p:pic>
        <p:nvPicPr>
          <p:cNvPr id="7" name="圖片 6">
            <a:extLst>
              <a:ext uri="{FF2B5EF4-FFF2-40B4-BE49-F238E27FC236}">
                <a16:creationId xmlns:a16="http://schemas.microsoft.com/office/drawing/2014/main" id="{A1D12610-E694-4496-A7BF-EC0C7795536C}"/>
              </a:ext>
            </a:extLst>
          </p:cNvPr>
          <p:cNvPicPr>
            <a:picLocks noChangeAspect="1"/>
          </p:cNvPicPr>
          <p:nvPr/>
        </p:nvPicPr>
        <p:blipFill rotWithShape="1">
          <a:blip r:embed="rId4">
            <a:extLst>
              <a:ext uri="{28A0092B-C50C-407E-A947-70E740481C1C}">
                <a14:useLocalDpi xmlns:a14="http://schemas.microsoft.com/office/drawing/2010/main" val="0"/>
              </a:ext>
            </a:extLst>
          </a:blip>
          <a:srcRect t="16807"/>
          <a:stretch/>
        </p:blipFill>
        <p:spPr>
          <a:xfrm>
            <a:off x="8551798" y="1225167"/>
            <a:ext cx="3099792" cy="1933231"/>
          </a:xfrm>
          <a:prstGeom prst="rect">
            <a:avLst/>
          </a:prstGeom>
        </p:spPr>
      </p:pic>
      <p:pic>
        <p:nvPicPr>
          <p:cNvPr id="8" name="圖片 7">
            <a:extLst>
              <a:ext uri="{FF2B5EF4-FFF2-40B4-BE49-F238E27FC236}">
                <a16:creationId xmlns:a16="http://schemas.microsoft.com/office/drawing/2014/main" id="{535DF1F9-7BED-4A77-848A-6033E74E5D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071" y="1220233"/>
            <a:ext cx="2578804" cy="1933231"/>
          </a:xfrm>
          <a:prstGeom prst="rect">
            <a:avLst/>
          </a:prstGeom>
        </p:spPr>
      </p:pic>
      <p:pic>
        <p:nvPicPr>
          <p:cNvPr id="9" name="圖片 8">
            <a:extLst>
              <a:ext uri="{FF2B5EF4-FFF2-40B4-BE49-F238E27FC236}">
                <a16:creationId xmlns:a16="http://schemas.microsoft.com/office/drawing/2014/main" id="{67D36265-5671-4BB3-8589-1E7693C7E13C}"/>
              </a:ext>
            </a:extLst>
          </p:cNvPr>
          <p:cNvPicPr>
            <a:picLocks noChangeAspect="1"/>
          </p:cNvPicPr>
          <p:nvPr/>
        </p:nvPicPr>
        <p:blipFill rotWithShape="1">
          <a:blip r:embed="rId6"/>
          <a:srcRect l="8204" t="7725" r="11054"/>
          <a:stretch/>
        </p:blipFill>
        <p:spPr>
          <a:xfrm>
            <a:off x="3457619" y="3153464"/>
            <a:ext cx="4134012" cy="3620125"/>
          </a:xfrm>
          <a:prstGeom prst="rect">
            <a:avLst/>
          </a:prstGeom>
          <a:solidFill>
            <a:schemeClr val="bg1"/>
          </a:solidFill>
        </p:spPr>
      </p:pic>
      <p:pic>
        <p:nvPicPr>
          <p:cNvPr id="10" name="圖片 9">
            <a:extLst>
              <a:ext uri="{FF2B5EF4-FFF2-40B4-BE49-F238E27FC236}">
                <a16:creationId xmlns:a16="http://schemas.microsoft.com/office/drawing/2014/main" id="{0E61F88E-7F13-4C8B-A500-801EBF000548}"/>
              </a:ext>
            </a:extLst>
          </p:cNvPr>
          <p:cNvPicPr>
            <a:picLocks noChangeAspect="1"/>
          </p:cNvPicPr>
          <p:nvPr/>
        </p:nvPicPr>
        <p:blipFill rotWithShape="1">
          <a:blip r:embed="rId7"/>
          <a:srcRect l="8171" t="9260" r="11707" b="1"/>
          <a:stretch/>
        </p:blipFill>
        <p:spPr>
          <a:xfrm>
            <a:off x="7549234" y="3188288"/>
            <a:ext cx="4134012" cy="3587364"/>
          </a:xfrm>
          <a:prstGeom prst="rect">
            <a:avLst/>
          </a:prstGeom>
          <a:solidFill>
            <a:schemeClr val="bg1"/>
          </a:solidFill>
        </p:spPr>
      </p:pic>
      <p:pic>
        <p:nvPicPr>
          <p:cNvPr id="6" name="圖片 5">
            <a:extLst>
              <a:ext uri="{FF2B5EF4-FFF2-40B4-BE49-F238E27FC236}">
                <a16:creationId xmlns:a16="http://schemas.microsoft.com/office/drawing/2014/main" id="{648C2ED3-707F-4FC8-AE6D-396A599E867F}"/>
              </a:ext>
            </a:extLst>
          </p:cNvPr>
          <p:cNvPicPr/>
          <p:nvPr/>
        </p:nvPicPr>
        <p:blipFill rotWithShape="1">
          <a:blip r:embed="rId8">
            <a:extLst>
              <a:ext uri="{28A0092B-C50C-407E-A947-70E740481C1C}">
                <a14:useLocalDpi xmlns:a14="http://schemas.microsoft.com/office/drawing/2010/main" val="0"/>
              </a:ext>
            </a:extLst>
          </a:blip>
          <a:srcRect l="12769" t="37530" r="33139" b="29751"/>
          <a:stretch/>
        </p:blipFill>
        <p:spPr>
          <a:xfrm>
            <a:off x="2585524" y="1140140"/>
            <a:ext cx="2560960" cy="2066581"/>
          </a:xfrm>
          <a:prstGeom prst="rect">
            <a:avLst/>
          </a:prstGeom>
        </p:spPr>
      </p:pic>
      <p:graphicFrame>
        <p:nvGraphicFramePr>
          <p:cNvPr id="12" name="表格 11">
            <a:extLst>
              <a:ext uri="{FF2B5EF4-FFF2-40B4-BE49-F238E27FC236}">
                <a16:creationId xmlns:a16="http://schemas.microsoft.com/office/drawing/2014/main" id="{31C80019-F711-4439-A1BD-50AFCC847B02}"/>
              </a:ext>
            </a:extLst>
          </p:cNvPr>
          <p:cNvGraphicFramePr>
            <a:graphicFrameLocks noGrp="1"/>
          </p:cNvGraphicFramePr>
          <p:nvPr>
            <p:extLst>
              <p:ext uri="{D42A27DB-BD31-4B8C-83A1-F6EECF244321}">
                <p14:modId xmlns:p14="http://schemas.microsoft.com/office/powerpoint/2010/main" val="1498135123"/>
              </p:ext>
            </p:extLst>
          </p:nvPr>
        </p:nvGraphicFramePr>
        <p:xfrm>
          <a:off x="132810" y="4075270"/>
          <a:ext cx="3192000" cy="1483360"/>
        </p:xfrm>
        <a:graphic>
          <a:graphicData uri="http://schemas.openxmlformats.org/drawingml/2006/table">
            <a:tbl>
              <a:tblPr firstRow="1" bandRow="1">
                <a:tableStyleId>{5940675A-B579-460E-94D1-54222C63F5DA}</a:tableStyleId>
              </a:tblPr>
              <a:tblGrid>
                <a:gridCol w="960000">
                  <a:extLst>
                    <a:ext uri="{9D8B030D-6E8A-4147-A177-3AD203B41FA5}">
                      <a16:colId xmlns:a16="http://schemas.microsoft.com/office/drawing/2014/main" val="1760573647"/>
                    </a:ext>
                  </a:extLst>
                </a:gridCol>
                <a:gridCol w="1116000">
                  <a:extLst>
                    <a:ext uri="{9D8B030D-6E8A-4147-A177-3AD203B41FA5}">
                      <a16:colId xmlns:a16="http://schemas.microsoft.com/office/drawing/2014/main" val="3371558850"/>
                    </a:ext>
                  </a:extLst>
                </a:gridCol>
                <a:gridCol w="1116000">
                  <a:extLst>
                    <a:ext uri="{9D8B030D-6E8A-4147-A177-3AD203B41FA5}">
                      <a16:colId xmlns:a16="http://schemas.microsoft.com/office/drawing/2014/main" val="3679600891"/>
                    </a:ext>
                  </a:extLst>
                </a:gridCol>
              </a:tblGrid>
              <a:tr h="370840">
                <a:tc>
                  <a:txBody>
                    <a:bodyPr/>
                    <a:lstStyle/>
                    <a:p>
                      <a:pPr algn="ctr"/>
                      <a:r>
                        <a:rPr lang="en-US" altLang="zh-TW" dirty="0" err="1"/>
                        <a:t>Mea</a:t>
                      </a:r>
                      <a:r>
                        <a:rPr lang="en-US" altLang="zh-TW" dirty="0"/>
                        <a:t>.</a:t>
                      </a:r>
                      <a:endParaRPr lang="zh-TW" altLang="en-US" dirty="0"/>
                    </a:p>
                  </a:txBody>
                  <a:tcPr anchor="ctr"/>
                </a:tc>
                <a:tc>
                  <a:txBody>
                    <a:bodyPr/>
                    <a:lstStyle/>
                    <a:p>
                      <a:pPr algn="ctr"/>
                      <a:r>
                        <a:rPr lang="en-US" altLang="zh-TW" dirty="0"/>
                        <a:t>28GHz</a:t>
                      </a:r>
                      <a:endParaRPr lang="zh-TW" altLang="en-US" dirty="0"/>
                    </a:p>
                  </a:txBody>
                  <a:tcPr anchor="ctr"/>
                </a:tc>
                <a:tc>
                  <a:txBody>
                    <a:bodyPr/>
                    <a:lstStyle/>
                    <a:p>
                      <a:pPr algn="ctr"/>
                      <a:r>
                        <a:rPr lang="en-US" altLang="zh-TW" dirty="0"/>
                        <a:t>38GHz</a:t>
                      </a:r>
                      <a:endParaRPr lang="zh-TW" altLang="en-US" dirty="0"/>
                    </a:p>
                  </a:txBody>
                  <a:tcPr anchor="ctr"/>
                </a:tc>
                <a:extLst>
                  <a:ext uri="{0D108BD9-81ED-4DB2-BD59-A6C34878D82A}">
                    <a16:rowId xmlns:a16="http://schemas.microsoft.com/office/drawing/2014/main" val="3344661336"/>
                  </a:ext>
                </a:extLst>
              </a:tr>
              <a:tr h="370840">
                <a:tc>
                  <a:txBody>
                    <a:bodyPr/>
                    <a:lstStyle/>
                    <a:p>
                      <a:pPr algn="ctr"/>
                      <a:r>
                        <a:rPr lang="en-US" altLang="zh-TW" dirty="0"/>
                        <a:t>FBW(%)</a:t>
                      </a:r>
                      <a:endParaRPr lang="zh-TW" altLang="en-US" dirty="0"/>
                    </a:p>
                  </a:txBody>
                  <a:tcPr anchor="ctr"/>
                </a:tc>
                <a:tc>
                  <a:txBody>
                    <a:bodyPr/>
                    <a:lstStyle/>
                    <a:p>
                      <a:pPr algn="ctr"/>
                      <a:r>
                        <a:rPr lang="en-US" altLang="zh-TW" dirty="0"/>
                        <a:t>18.9</a:t>
                      </a:r>
                      <a:endParaRPr lang="zh-TW" altLang="en-US" dirty="0"/>
                    </a:p>
                  </a:txBody>
                  <a:tcPr anchor="ctr"/>
                </a:tc>
                <a:tc>
                  <a:txBody>
                    <a:bodyPr/>
                    <a:lstStyle/>
                    <a:p>
                      <a:pPr algn="ctr"/>
                      <a:r>
                        <a:rPr lang="en-US" altLang="zh-TW" dirty="0"/>
                        <a:t>17.4</a:t>
                      </a:r>
                      <a:endParaRPr lang="zh-TW" altLang="en-US" dirty="0"/>
                    </a:p>
                  </a:txBody>
                  <a:tcPr anchor="ctr"/>
                </a:tc>
                <a:extLst>
                  <a:ext uri="{0D108BD9-81ED-4DB2-BD59-A6C34878D82A}">
                    <a16:rowId xmlns:a16="http://schemas.microsoft.com/office/drawing/2014/main" val="2363909250"/>
                  </a:ext>
                </a:extLst>
              </a:tr>
              <a:tr h="370840">
                <a:tc>
                  <a:txBody>
                    <a:bodyPr/>
                    <a:lstStyle/>
                    <a:p>
                      <a:pPr algn="ctr"/>
                      <a:r>
                        <a:rPr lang="en-US" altLang="zh-TW" dirty="0"/>
                        <a:t>IL(dB)</a:t>
                      </a:r>
                      <a:endParaRPr lang="zh-TW" altLang="en-US" dirty="0"/>
                    </a:p>
                  </a:txBody>
                  <a:tcPr anchor="ctr"/>
                </a:tc>
                <a:tc>
                  <a:txBody>
                    <a:bodyPr/>
                    <a:lstStyle/>
                    <a:p>
                      <a:pPr algn="ctr"/>
                      <a:r>
                        <a:rPr lang="en-US" altLang="zh-TW" dirty="0"/>
                        <a:t>-3.42</a:t>
                      </a:r>
                      <a:endParaRPr lang="zh-TW" altLang="en-US" dirty="0"/>
                    </a:p>
                  </a:txBody>
                  <a:tcPr anchor="ctr"/>
                </a:tc>
                <a:tc>
                  <a:txBody>
                    <a:bodyPr/>
                    <a:lstStyle/>
                    <a:p>
                      <a:pPr algn="ctr"/>
                      <a:r>
                        <a:rPr lang="en-US" altLang="zh-TW" dirty="0"/>
                        <a:t>-3.4</a:t>
                      </a:r>
                      <a:endParaRPr lang="zh-TW" altLang="en-US" dirty="0"/>
                    </a:p>
                  </a:txBody>
                  <a:tcPr anchor="ctr"/>
                </a:tc>
                <a:extLst>
                  <a:ext uri="{0D108BD9-81ED-4DB2-BD59-A6C34878D82A}">
                    <a16:rowId xmlns:a16="http://schemas.microsoft.com/office/drawing/2014/main" val="3990344589"/>
                  </a:ext>
                </a:extLst>
              </a:tr>
              <a:tr h="370840">
                <a:tc>
                  <a:txBody>
                    <a:bodyPr/>
                    <a:lstStyle/>
                    <a:p>
                      <a:pPr algn="ctr"/>
                      <a:r>
                        <a:rPr lang="en-US" altLang="zh-TW" dirty="0" err="1"/>
                        <a:t>Tz</a:t>
                      </a:r>
                      <a:r>
                        <a:rPr lang="en-US" altLang="zh-TW" dirty="0"/>
                        <a:t>(GHz)</a:t>
                      </a:r>
                      <a:endParaRPr lang="zh-TW" altLang="en-US" dirty="0"/>
                    </a:p>
                  </a:txBody>
                  <a:tcPr anchor="ctr"/>
                </a:tc>
                <a:tc>
                  <a:txBody>
                    <a:bodyPr/>
                    <a:lstStyle/>
                    <a:p>
                      <a:pPr algn="ctr"/>
                      <a:r>
                        <a:rPr lang="en-US" altLang="zh-TW" dirty="0"/>
                        <a:t>25.1/36.4</a:t>
                      </a:r>
                      <a:endParaRPr lang="zh-TW" altLang="en-US" dirty="0"/>
                    </a:p>
                  </a:txBody>
                  <a:tcPr anchor="ctr"/>
                </a:tc>
                <a:tc>
                  <a:txBody>
                    <a:bodyPr/>
                    <a:lstStyle/>
                    <a:p>
                      <a:pPr algn="ctr"/>
                      <a:r>
                        <a:rPr lang="en-US" altLang="zh-TW" dirty="0"/>
                        <a:t>36.4/49.7</a:t>
                      </a:r>
                      <a:endParaRPr lang="zh-TW" altLang="en-US" dirty="0"/>
                    </a:p>
                  </a:txBody>
                  <a:tcPr anchor="ctr"/>
                </a:tc>
                <a:extLst>
                  <a:ext uri="{0D108BD9-81ED-4DB2-BD59-A6C34878D82A}">
                    <a16:rowId xmlns:a16="http://schemas.microsoft.com/office/drawing/2014/main" val="1040307815"/>
                  </a:ext>
                </a:extLst>
              </a:tr>
            </a:tbl>
          </a:graphicData>
        </a:graphic>
      </p:graphicFrame>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908390" y="6351487"/>
            <a:ext cx="2743200" cy="365125"/>
          </a:xfrm>
        </p:spPr>
        <p:txBody>
          <a:bodyPr/>
          <a:lstStyle/>
          <a:p>
            <a:fld id="{E30A4B70-4C30-4F3C-8D12-57A1CF08E62E}" type="slidenum">
              <a:rPr lang="zh-TW" altLang="en-US" smtClean="0"/>
              <a:t>56</a:t>
            </a:fld>
            <a:endParaRPr lang="zh-TW" altLang="en-US" dirty="0"/>
          </a:p>
        </p:txBody>
      </p:sp>
    </p:spTree>
    <p:extLst>
      <p:ext uri="{BB962C8B-B14F-4D97-AF65-F5344CB8AC3E}">
        <p14:creationId xmlns:p14="http://schemas.microsoft.com/office/powerpoint/2010/main" val="2445062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normAutofit/>
          </a:bodyPr>
          <a:lstStyle/>
          <a:p>
            <a:r>
              <a:rPr lang="zh-TW" altLang="zh-TW" dirty="0"/>
              <a:t>文獻比較與討論</a:t>
            </a:r>
            <a:endParaRPr lang="zh-TW" altLang="en-US" dirty="0"/>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57</a:t>
            </a:fld>
            <a:endParaRPr lang="zh-TW" altLang="en-US"/>
          </a:p>
        </p:txBody>
      </p:sp>
      <p:pic>
        <p:nvPicPr>
          <p:cNvPr id="5" name="圖片 4">
            <a:extLst>
              <a:ext uri="{FF2B5EF4-FFF2-40B4-BE49-F238E27FC236}">
                <a16:creationId xmlns:a16="http://schemas.microsoft.com/office/drawing/2014/main" id="{D9D36C8A-FD20-43F9-B9AC-5E6AECC92761}"/>
              </a:ext>
            </a:extLst>
          </p:cNvPr>
          <p:cNvPicPr>
            <a:picLocks noChangeAspect="1"/>
          </p:cNvPicPr>
          <p:nvPr/>
        </p:nvPicPr>
        <p:blipFill>
          <a:blip r:embed="rId3"/>
          <a:stretch>
            <a:fillRect/>
          </a:stretch>
        </p:blipFill>
        <p:spPr>
          <a:xfrm>
            <a:off x="1180102" y="1258684"/>
            <a:ext cx="9831796" cy="4805923"/>
          </a:xfrm>
          <a:prstGeom prst="rect">
            <a:avLst/>
          </a:prstGeom>
        </p:spPr>
      </p:pic>
      <p:sp>
        <p:nvSpPr>
          <p:cNvPr id="6" name="矩形 5">
            <a:extLst>
              <a:ext uri="{FF2B5EF4-FFF2-40B4-BE49-F238E27FC236}">
                <a16:creationId xmlns:a16="http://schemas.microsoft.com/office/drawing/2014/main" id="{804FF4F8-7DB4-4C1D-952B-E82B4093CF7A}"/>
              </a:ext>
            </a:extLst>
          </p:cNvPr>
          <p:cNvSpPr/>
          <p:nvPr/>
        </p:nvSpPr>
        <p:spPr>
          <a:xfrm>
            <a:off x="4844142" y="4237975"/>
            <a:ext cx="631372"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84520038-2D21-43EF-A70C-FFDD6AF68875}"/>
              </a:ext>
            </a:extLst>
          </p:cNvPr>
          <p:cNvSpPr/>
          <p:nvPr/>
        </p:nvSpPr>
        <p:spPr>
          <a:xfrm>
            <a:off x="8752114" y="2231572"/>
            <a:ext cx="925286" cy="4072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80FD8B5-D934-4AF0-BB46-07EE9D667EBB}"/>
              </a:ext>
            </a:extLst>
          </p:cNvPr>
          <p:cNvSpPr/>
          <p:nvPr/>
        </p:nvSpPr>
        <p:spPr>
          <a:xfrm>
            <a:off x="8752114" y="2930536"/>
            <a:ext cx="925286" cy="3134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AEDD73A-8C56-4EF0-AB37-75C9EF98E72B}"/>
              </a:ext>
            </a:extLst>
          </p:cNvPr>
          <p:cNvSpPr/>
          <p:nvPr/>
        </p:nvSpPr>
        <p:spPr>
          <a:xfrm>
            <a:off x="8752114" y="3776687"/>
            <a:ext cx="925286"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A1C0E9A7-3666-4425-9588-ADDD784DF480}"/>
              </a:ext>
            </a:extLst>
          </p:cNvPr>
          <p:cNvSpPr/>
          <p:nvPr/>
        </p:nvSpPr>
        <p:spPr>
          <a:xfrm>
            <a:off x="8654143" y="4603100"/>
            <a:ext cx="1121228" cy="676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470F17D3-3620-4B93-B133-4CE19DEACDE8}"/>
              </a:ext>
            </a:extLst>
          </p:cNvPr>
          <p:cNvSpPr/>
          <p:nvPr/>
        </p:nvSpPr>
        <p:spPr>
          <a:xfrm>
            <a:off x="8654143" y="5490656"/>
            <a:ext cx="1121228" cy="4578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68731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lstStyle/>
          <a:p>
            <a:r>
              <a:rPr lang="zh-TW" altLang="en-US" dirty="0"/>
              <a:t>結論</a:t>
            </a:r>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58</a:t>
            </a:fld>
            <a:endParaRPr lang="zh-TW" altLang="en-US"/>
          </a:p>
        </p:txBody>
      </p:sp>
      <p:sp>
        <p:nvSpPr>
          <p:cNvPr id="6" name="內容版面配置區 5">
            <a:extLst>
              <a:ext uri="{FF2B5EF4-FFF2-40B4-BE49-F238E27FC236}">
                <a16:creationId xmlns:a16="http://schemas.microsoft.com/office/drawing/2014/main" id="{F13D8C4F-A2BE-4311-9CBD-752FA49808F9}"/>
              </a:ext>
            </a:extLst>
          </p:cNvPr>
          <p:cNvSpPr>
            <a:spLocks noGrp="1"/>
          </p:cNvSpPr>
          <p:nvPr>
            <p:ph sz="quarter" idx="10"/>
          </p:nvPr>
        </p:nvSpPr>
        <p:spPr/>
        <p:txBody>
          <a:bodyPr/>
          <a:lstStyle/>
          <a:p>
            <a:r>
              <a:rPr lang="zh-TW" altLang="zh-TW" dirty="0"/>
              <a:t>微帶線結構</a:t>
            </a:r>
            <a:r>
              <a:rPr lang="zh-TW" altLang="en-US" dirty="0"/>
              <a:t>、</a:t>
            </a:r>
            <a:r>
              <a:rPr lang="zh-TW" altLang="zh-TW" dirty="0"/>
              <a:t>簡易架構和緊湊尺寸</a:t>
            </a:r>
            <a:r>
              <a:rPr lang="zh-TW" altLang="en-US" dirty="0"/>
              <a:t>。</a:t>
            </a:r>
            <a:endParaRPr lang="en-US" altLang="zh-TW" dirty="0"/>
          </a:p>
          <a:p>
            <a:r>
              <a:rPr lang="zh-TW" altLang="en-US" dirty="0"/>
              <a:t>分別設計到</a:t>
            </a:r>
            <a:r>
              <a:rPr lang="en-US" altLang="zh-TW" dirty="0"/>
              <a:t>28GHz</a:t>
            </a:r>
            <a:r>
              <a:rPr lang="zh-TW" altLang="en-US" dirty="0"/>
              <a:t>、</a:t>
            </a:r>
            <a:r>
              <a:rPr lang="en-US" altLang="zh-TW" dirty="0"/>
              <a:t>38GHz</a:t>
            </a:r>
            <a:r>
              <a:rPr lang="zh-TW" altLang="en-US" dirty="0"/>
              <a:t>的帶通濾波器。</a:t>
            </a:r>
            <a:endParaRPr lang="en-US" altLang="zh-TW" dirty="0"/>
          </a:p>
          <a:p>
            <a:r>
              <a:rPr lang="zh-TW" altLang="en-US" dirty="0"/>
              <a:t>具有</a:t>
            </a:r>
            <a:r>
              <a:rPr lang="en-US" altLang="zh-TW" dirty="0"/>
              <a:t>2</a:t>
            </a:r>
            <a:r>
              <a:rPr lang="zh-TW" altLang="en-US" dirty="0"/>
              <a:t>個傳輸零點，並可抑制阻帶在</a:t>
            </a:r>
            <a:r>
              <a:rPr lang="en-US" altLang="zh-TW" dirty="0"/>
              <a:t>-20dB</a:t>
            </a:r>
            <a:r>
              <a:rPr lang="zh-TW" altLang="en-US" dirty="0"/>
              <a:t>以下。</a:t>
            </a:r>
            <a:endParaRPr lang="en-US" altLang="zh-TW" dirty="0"/>
          </a:p>
          <a:p>
            <a:r>
              <a:rPr lang="zh-TW" altLang="en-US" dirty="0"/>
              <a:t>可</a:t>
            </a:r>
            <a:r>
              <a:rPr lang="zh-TW" altLang="zh-TW" dirty="0"/>
              <a:t>適用於</a:t>
            </a:r>
            <a:r>
              <a:rPr lang="en-US" altLang="zh-TW" dirty="0"/>
              <a:t>5G</a:t>
            </a:r>
            <a:r>
              <a:rPr lang="zh-TW" altLang="zh-TW" dirty="0"/>
              <a:t>毫米波頻段，有機會整合至未來的無線通訊裝置中</a:t>
            </a:r>
            <a:r>
              <a:rPr lang="zh-TW" altLang="en-US" dirty="0"/>
              <a:t>。</a:t>
            </a:r>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99976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5DB6F-B05D-4DD3-BECD-1960D6BAEA38}"/>
              </a:ext>
            </a:extLst>
          </p:cNvPr>
          <p:cNvSpPr>
            <a:spLocks noGrp="1"/>
          </p:cNvSpPr>
          <p:nvPr>
            <p:ph type="title"/>
          </p:nvPr>
        </p:nvSpPr>
        <p:spPr/>
        <p:txBody>
          <a:bodyPr/>
          <a:lstStyle/>
          <a:p>
            <a:r>
              <a:rPr lang="zh-TW" altLang="en-US" dirty="0"/>
              <a:t>目標</a:t>
            </a:r>
          </a:p>
        </p:txBody>
      </p:sp>
      <p:sp>
        <p:nvSpPr>
          <p:cNvPr id="3" name="內容版面配置區 2">
            <a:extLst>
              <a:ext uri="{FF2B5EF4-FFF2-40B4-BE49-F238E27FC236}">
                <a16:creationId xmlns:a16="http://schemas.microsoft.com/office/drawing/2014/main" id="{B80F5333-A641-4EF9-93A0-4BCB2A42AE0F}"/>
              </a:ext>
            </a:extLst>
          </p:cNvPr>
          <p:cNvSpPr>
            <a:spLocks noGrp="1"/>
          </p:cNvSpPr>
          <p:nvPr>
            <p:ph sz="quarter" idx="10"/>
          </p:nvPr>
        </p:nvSpPr>
        <p:spPr/>
        <p:txBody>
          <a:bodyPr/>
          <a:lstStyle/>
          <a:p>
            <a:r>
              <a:rPr lang="zh-TW" altLang="en-US" dirty="0"/>
              <a:t>頻率可重構設計</a:t>
            </a:r>
            <a:endParaRPr lang="en-US" altLang="zh-TW" dirty="0"/>
          </a:p>
          <a:p>
            <a:r>
              <a:rPr lang="zh-TW" altLang="en-US" dirty="0"/>
              <a:t>結構簡單、方便製作</a:t>
            </a:r>
            <a:endParaRPr lang="en-US" altLang="zh-TW" dirty="0"/>
          </a:p>
          <a:p>
            <a:r>
              <a:rPr lang="zh-TW" altLang="en-US" dirty="0"/>
              <a:t>可整合於智慧型手錶</a:t>
            </a:r>
          </a:p>
        </p:txBody>
      </p:sp>
      <p:sp>
        <p:nvSpPr>
          <p:cNvPr id="4" name="投影片編號版面配置區 3">
            <a:extLst>
              <a:ext uri="{FF2B5EF4-FFF2-40B4-BE49-F238E27FC236}">
                <a16:creationId xmlns:a16="http://schemas.microsoft.com/office/drawing/2014/main" id="{FA692864-B306-4302-ABDB-08CC801B78B8}"/>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5</a:t>
            </a:fld>
            <a:endParaRPr lang="zh-TW" altLang="en-US"/>
          </a:p>
        </p:txBody>
      </p:sp>
      <p:pic>
        <p:nvPicPr>
          <p:cNvPr id="5" name="圖片 4">
            <a:extLst>
              <a:ext uri="{FF2B5EF4-FFF2-40B4-BE49-F238E27FC236}">
                <a16:creationId xmlns:a16="http://schemas.microsoft.com/office/drawing/2014/main" id="{36D780BB-5C13-4ADF-A517-0F9E9B8DA2CF}"/>
              </a:ext>
            </a:extLst>
          </p:cNvPr>
          <p:cNvPicPr/>
          <p:nvPr/>
        </p:nvPicPr>
        <p:blipFill>
          <a:blip r:embed="rId3"/>
          <a:stretch>
            <a:fillRect/>
          </a:stretch>
        </p:blipFill>
        <p:spPr>
          <a:xfrm>
            <a:off x="1818393" y="3511550"/>
            <a:ext cx="8555213" cy="2392064"/>
          </a:xfrm>
          <a:prstGeom prst="rect">
            <a:avLst/>
          </a:prstGeom>
          <a:solidFill>
            <a:schemeClr val="bg1"/>
          </a:solidFill>
        </p:spPr>
      </p:pic>
    </p:spTree>
    <p:extLst>
      <p:ext uri="{BB962C8B-B14F-4D97-AF65-F5344CB8AC3E}">
        <p14:creationId xmlns:p14="http://schemas.microsoft.com/office/powerpoint/2010/main" val="3704960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397261-8813-4AD9-999B-6958D256B80B}"/>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31A02017-96EF-4835-B43E-E1AFA7C6BF71}"/>
              </a:ext>
            </a:extLst>
          </p:cNvPr>
          <p:cNvSpPr>
            <a:spLocks noGrp="1"/>
          </p:cNvSpPr>
          <p:nvPr>
            <p:ph sz="quarter" idx="10"/>
          </p:nvPr>
        </p:nvSpPr>
        <p:spPr/>
        <p:txBody>
          <a:bodyPr>
            <a:normAutofit lnSpcReduction="10000"/>
          </a:bodyPr>
          <a:lstStyle/>
          <a:p>
            <a:pPr marL="514350" indent="-514350">
              <a:buFont typeface="+mj-ea"/>
              <a:buAutoNum type="ea1ChtPeriod"/>
            </a:pPr>
            <a:r>
              <a:rPr lang="zh-TW" altLang="en-US" dirty="0">
                <a:solidFill>
                  <a:schemeClr val="bg2">
                    <a:lumMod val="75000"/>
                  </a:schemeClr>
                </a:solidFill>
              </a:rPr>
              <a:t>介紹</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應用於智慧型手錶的可重構頻率天線設計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具有波束切換的可重構毫米波天線設計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波束成形系統的相控毫米波陣列天線設計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指叉式微帶濾波器於毫米波頻帶之設計</a:t>
            </a:r>
            <a:endParaRPr lang="en-US" altLang="zh-TW" dirty="0">
              <a:solidFill>
                <a:schemeClr val="bg2">
                  <a:lumMod val="75000"/>
                </a:schemeClr>
              </a:solidFill>
            </a:endParaRPr>
          </a:p>
          <a:p>
            <a:pPr marL="914400" indent="-914400">
              <a:buFont typeface="+mj-ea"/>
              <a:buAutoNum type="ea1ChtPeriod"/>
            </a:pPr>
            <a:r>
              <a:rPr lang="zh-TW" altLang="zh-TW" sz="5400" dirty="0">
                <a:solidFill>
                  <a:srgbClr val="FF0000"/>
                </a:solidFill>
              </a:rPr>
              <a:t>毫米波晶片天線設計</a:t>
            </a:r>
            <a:endParaRPr lang="en-US" altLang="zh-TW" sz="5400" dirty="0">
              <a:solidFill>
                <a:srgbClr val="FF0000"/>
              </a:solidFill>
            </a:endParaRPr>
          </a:p>
          <a:p>
            <a:pPr marL="514350" indent="-514350">
              <a:buFont typeface="+mj-ea"/>
              <a:buAutoNum type="ea1ChtPeriod"/>
            </a:pPr>
            <a:r>
              <a:rPr lang="en-US" altLang="zh-TW" dirty="0">
                <a:solidFill>
                  <a:schemeClr val="bg2">
                    <a:lumMod val="75000"/>
                  </a:schemeClr>
                </a:solidFill>
              </a:rPr>
              <a:t>Ka</a:t>
            </a:r>
            <a:r>
              <a:rPr lang="zh-TW" altLang="zh-TW" dirty="0">
                <a:solidFill>
                  <a:schemeClr val="bg2">
                    <a:lumMod val="75000"/>
                  </a:schemeClr>
                </a:solidFill>
              </a:rPr>
              <a:t>頻段帶通濾波器之晶片設計</a:t>
            </a:r>
            <a:endParaRPr lang="en-US" altLang="zh-TW" dirty="0">
              <a:solidFill>
                <a:schemeClr val="bg2">
                  <a:lumMod val="75000"/>
                </a:schemeClr>
              </a:solidFill>
            </a:endParaRPr>
          </a:p>
          <a:p>
            <a:pPr marL="514350" indent="-514350">
              <a:buFont typeface="+mj-ea"/>
              <a:buAutoNum type="ea1ChtPeriod"/>
            </a:pPr>
            <a:r>
              <a:rPr lang="zh-TW" altLang="en-US" dirty="0">
                <a:solidFill>
                  <a:schemeClr val="bg2">
                    <a:lumMod val="75000"/>
                  </a:schemeClr>
                </a:solidFill>
              </a:rPr>
              <a:t>總結</a:t>
            </a:r>
          </a:p>
        </p:txBody>
      </p:sp>
      <p:sp>
        <p:nvSpPr>
          <p:cNvPr id="4" name="投影片編號版面配置區 3">
            <a:extLst>
              <a:ext uri="{FF2B5EF4-FFF2-40B4-BE49-F238E27FC236}">
                <a16:creationId xmlns:a16="http://schemas.microsoft.com/office/drawing/2014/main" id="{CB74D9EC-8CD9-4216-81AA-32601A7AFF4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59</a:t>
            </a:fld>
            <a:endParaRPr lang="zh-TW" altLang="en-US"/>
          </a:p>
        </p:txBody>
      </p:sp>
    </p:spTree>
    <p:extLst>
      <p:ext uri="{BB962C8B-B14F-4D97-AF65-F5344CB8AC3E}">
        <p14:creationId xmlns:p14="http://schemas.microsoft.com/office/powerpoint/2010/main" val="1383147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lstStyle/>
          <a:p>
            <a:r>
              <a:rPr lang="zh-TW" altLang="en-US" dirty="0"/>
              <a:t>目標</a:t>
            </a:r>
          </a:p>
        </p:txBody>
      </p:sp>
      <p:sp>
        <p:nvSpPr>
          <p:cNvPr id="3" name="內容版面配置區 2">
            <a:extLst>
              <a:ext uri="{FF2B5EF4-FFF2-40B4-BE49-F238E27FC236}">
                <a16:creationId xmlns:a16="http://schemas.microsoft.com/office/drawing/2014/main" id="{41079113-17C1-4EC6-AB81-54D10BFA9F8E}"/>
              </a:ext>
            </a:extLst>
          </p:cNvPr>
          <p:cNvSpPr>
            <a:spLocks noGrp="1"/>
          </p:cNvSpPr>
          <p:nvPr>
            <p:ph sz="quarter" idx="10"/>
          </p:nvPr>
        </p:nvSpPr>
        <p:spPr/>
        <p:txBody>
          <a:bodyPr/>
          <a:lstStyle/>
          <a:p>
            <a:r>
              <a:rPr lang="zh-TW" altLang="zh-TW" dirty="0"/>
              <a:t>晶片系統整合</a:t>
            </a:r>
            <a:endParaRPr lang="en-US" altLang="zh-TW" dirty="0"/>
          </a:p>
          <a:p>
            <a:r>
              <a:rPr lang="zh-TW" altLang="zh-TW" dirty="0"/>
              <a:t>低功耗、小尺寸</a:t>
            </a:r>
            <a:endParaRPr lang="en-US" altLang="zh-TW" dirty="0"/>
          </a:p>
          <a:p>
            <a:r>
              <a:rPr lang="zh-TW" altLang="zh-TW" dirty="0"/>
              <a:t>毫米波晶片天線設計</a:t>
            </a:r>
            <a:endParaRPr lang="zh-TW" altLang="en-US" dirty="0"/>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60</a:t>
            </a:fld>
            <a:endParaRPr lang="zh-TW" altLang="en-US"/>
          </a:p>
        </p:txBody>
      </p:sp>
      <p:pic>
        <p:nvPicPr>
          <p:cNvPr id="6" name="圖片 5">
            <a:extLst>
              <a:ext uri="{FF2B5EF4-FFF2-40B4-BE49-F238E27FC236}">
                <a16:creationId xmlns:a16="http://schemas.microsoft.com/office/drawing/2014/main" id="{CE7900F0-DC68-4CBC-87B5-0E60B72F0B2A}"/>
              </a:ext>
            </a:extLst>
          </p:cNvPr>
          <p:cNvPicPr>
            <a:picLocks noChangeAspect="1"/>
          </p:cNvPicPr>
          <p:nvPr/>
        </p:nvPicPr>
        <p:blipFill>
          <a:blip r:embed="rId3"/>
          <a:stretch>
            <a:fillRect/>
          </a:stretch>
        </p:blipFill>
        <p:spPr>
          <a:xfrm>
            <a:off x="3215390" y="3041395"/>
            <a:ext cx="5761219" cy="3054361"/>
          </a:xfrm>
          <a:prstGeom prst="rect">
            <a:avLst/>
          </a:prstGeom>
        </p:spPr>
      </p:pic>
    </p:spTree>
    <p:extLst>
      <p:ext uri="{BB962C8B-B14F-4D97-AF65-F5344CB8AC3E}">
        <p14:creationId xmlns:p14="http://schemas.microsoft.com/office/powerpoint/2010/main" val="1590420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normAutofit/>
          </a:bodyPr>
          <a:lstStyle/>
          <a:p>
            <a:r>
              <a:rPr lang="en-US" altLang="zh-TW" dirty="0"/>
              <a:t>CMOS</a:t>
            </a:r>
            <a:r>
              <a:rPr lang="zh-TW" altLang="zh-TW" dirty="0"/>
              <a:t>天線：優勢和挑戰</a:t>
            </a:r>
            <a:endParaRPr lang="zh-TW" altLang="en-US" dirty="0"/>
          </a:p>
        </p:txBody>
      </p:sp>
      <p:sp>
        <p:nvSpPr>
          <p:cNvPr id="3" name="內容版面配置區 2">
            <a:extLst>
              <a:ext uri="{FF2B5EF4-FFF2-40B4-BE49-F238E27FC236}">
                <a16:creationId xmlns:a16="http://schemas.microsoft.com/office/drawing/2014/main" id="{41079113-17C1-4EC6-AB81-54D10BFA9F8E}"/>
              </a:ext>
            </a:extLst>
          </p:cNvPr>
          <p:cNvSpPr>
            <a:spLocks noGrp="1"/>
          </p:cNvSpPr>
          <p:nvPr>
            <p:ph sz="quarter" idx="10"/>
          </p:nvPr>
        </p:nvSpPr>
        <p:spPr/>
        <p:txBody>
          <a:bodyPr>
            <a:normAutofit fontScale="92500" lnSpcReduction="10000"/>
          </a:bodyPr>
          <a:lstStyle/>
          <a:p>
            <a:r>
              <a:rPr lang="zh-TW" altLang="en-US" sz="3900" b="1" dirty="0"/>
              <a:t>優勢</a:t>
            </a:r>
            <a:endParaRPr lang="en-US" altLang="zh-TW" sz="3900" b="1" dirty="0"/>
          </a:p>
          <a:p>
            <a:r>
              <a:rPr lang="zh-TW" altLang="zh-TW" dirty="0"/>
              <a:t>減少</a:t>
            </a:r>
            <a:r>
              <a:rPr lang="en-US" altLang="zh-TW" dirty="0"/>
              <a:t>PCB</a:t>
            </a:r>
            <a:r>
              <a:rPr lang="zh-TW" altLang="zh-TW" dirty="0"/>
              <a:t>與</a:t>
            </a:r>
            <a:r>
              <a:rPr lang="en-US" altLang="zh-TW" dirty="0"/>
              <a:t> IC </a:t>
            </a:r>
            <a:r>
              <a:rPr lang="zh-TW" altLang="zh-TW" dirty="0"/>
              <a:t>連接的需求</a:t>
            </a:r>
            <a:r>
              <a:rPr lang="zh-TW" altLang="en-US" dirty="0"/>
              <a:t>，減少鍵合線影響</a:t>
            </a:r>
            <a:endParaRPr lang="en-US" altLang="zh-TW" dirty="0"/>
          </a:p>
          <a:p>
            <a:r>
              <a:rPr lang="zh-TW" altLang="zh-TW" dirty="0"/>
              <a:t>降低封裝天線</a:t>
            </a:r>
            <a:r>
              <a:rPr lang="en-US" altLang="zh-TW" dirty="0"/>
              <a:t>(</a:t>
            </a:r>
            <a:r>
              <a:rPr lang="en-US" altLang="zh-TW" dirty="0" err="1"/>
              <a:t>AiP</a:t>
            </a:r>
            <a:r>
              <a:rPr lang="en-US" altLang="zh-TW" dirty="0"/>
              <a:t>)</a:t>
            </a:r>
            <a:r>
              <a:rPr lang="zh-TW" altLang="en-US" dirty="0"/>
              <a:t>的製程</a:t>
            </a:r>
            <a:endParaRPr lang="en-US" altLang="zh-TW" dirty="0"/>
          </a:p>
          <a:p>
            <a:endParaRPr lang="en-US" altLang="zh-TW" dirty="0"/>
          </a:p>
          <a:p>
            <a:r>
              <a:rPr lang="zh-TW" altLang="en-US" sz="3900" b="1" dirty="0"/>
              <a:t>挑戰</a:t>
            </a:r>
            <a:endParaRPr lang="en-US" altLang="zh-TW" sz="3900" b="1" dirty="0"/>
          </a:p>
          <a:p>
            <a:r>
              <a:rPr lang="zh-TW" altLang="zh-TW" dirty="0"/>
              <a:t>低電阻率</a:t>
            </a:r>
            <a:r>
              <a:rPr lang="zh-TW" altLang="en-US" dirty="0"/>
              <a:t>使基底損耗佔</a:t>
            </a:r>
            <a:r>
              <a:rPr lang="en-US" altLang="zh-TW" dirty="0"/>
              <a:t>85%</a:t>
            </a:r>
            <a:r>
              <a:rPr lang="zh-TW" altLang="en-US" dirty="0"/>
              <a:t>左右</a:t>
            </a:r>
            <a:endParaRPr lang="en-US" altLang="zh-TW" dirty="0"/>
          </a:p>
          <a:p>
            <a:r>
              <a:rPr lang="zh-TW" altLang="en-US" dirty="0"/>
              <a:t>高介電常數，限制了輻射，使效率下降</a:t>
            </a:r>
            <a:endParaRPr lang="en-US" altLang="zh-TW" dirty="0"/>
          </a:p>
          <a:p>
            <a:r>
              <a:rPr lang="en-US" altLang="zh-TW" dirty="0"/>
              <a:t>CMOS</a:t>
            </a:r>
            <a:r>
              <a:rPr lang="zh-TW" altLang="zh-TW" dirty="0"/>
              <a:t>製程中的天線設計沒有特定的設計規則</a:t>
            </a:r>
            <a:endParaRPr lang="en-US" altLang="zh-TW" dirty="0"/>
          </a:p>
          <a:p>
            <a:r>
              <a:rPr lang="zh-TW" altLang="zh-TW" dirty="0"/>
              <a:t>實際測量過程中</a:t>
            </a:r>
            <a:r>
              <a:rPr lang="zh-TW" altLang="en-US" dirty="0"/>
              <a:t>容易</a:t>
            </a:r>
            <a:r>
              <a:rPr lang="zh-TW" altLang="zh-TW" dirty="0"/>
              <a:t>引入雜散輻射</a:t>
            </a:r>
          </a:p>
          <a:p>
            <a:endParaRPr lang="zh-TW" altLang="en-US" dirty="0"/>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61</a:t>
            </a:fld>
            <a:endParaRPr lang="zh-TW" altLang="en-US"/>
          </a:p>
        </p:txBody>
      </p:sp>
    </p:spTree>
    <p:extLst>
      <p:ext uri="{BB962C8B-B14F-4D97-AF65-F5344CB8AC3E}">
        <p14:creationId xmlns:p14="http://schemas.microsoft.com/office/powerpoint/2010/main" val="4171934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lstStyle/>
          <a:p>
            <a:r>
              <a:rPr lang="zh-TW" altLang="zh-TW" dirty="0"/>
              <a:t>晶片天線設計</a:t>
            </a:r>
            <a:endParaRPr lang="zh-TW" altLang="en-US" dirty="0"/>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62</a:t>
            </a:fld>
            <a:endParaRPr lang="zh-TW" altLang="en-US"/>
          </a:p>
        </p:txBody>
      </p:sp>
      <p:pic>
        <p:nvPicPr>
          <p:cNvPr id="6" name="圖片 5">
            <a:extLst>
              <a:ext uri="{FF2B5EF4-FFF2-40B4-BE49-F238E27FC236}">
                <a16:creationId xmlns:a16="http://schemas.microsoft.com/office/drawing/2014/main" id="{E19CF2E8-5176-4448-83EA-76C5DDFD5541}"/>
              </a:ext>
            </a:extLst>
          </p:cNvPr>
          <p:cNvPicPr/>
          <p:nvPr/>
        </p:nvPicPr>
        <p:blipFill>
          <a:blip r:embed="rId3"/>
          <a:stretch>
            <a:fillRect/>
          </a:stretch>
        </p:blipFill>
        <p:spPr>
          <a:xfrm>
            <a:off x="413702" y="3527558"/>
            <a:ext cx="3767773" cy="2581275"/>
          </a:xfrm>
          <a:prstGeom prst="rect">
            <a:avLst/>
          </a:prstGeom>
          <a:solidFill>
            <a:schemeClr val="bg1"/>
          </a:solidFill>
        </p:spPr>
      </p:pic>
      <p:pic>
        <p:nvPicPr>
          <p:cNvPr id="7" name="圖片 6">
            <a:extLst>
              <a:ext uri="{FF2B5EF4-FFF2-40B4-BE49-F238E27FC236}">
                <a16:creationId xmlns:a16="http://schemas.microsoft.com/office/drawing/2014/main" id="{A4809DD2-FE50-4F6F-9131-92FB31468EE1}"/>
              </a:ext>
            </a:extLst>
          </p:cNvPr>
          <p:cNvPicPr>
            <a:picLocks noChangeAspect="1"/>
          </p:cNvPicPr>
          <p:nvPr/>
        </p:nvPicPr>
        <p:blipFill>
          <a:blip r:embed="rId4"/>
          <a:stretch>
            <a:fillRect/>
          </a:stretch>
        </p:blipFill>
        <p:spPr>
          <a:xfrm>
            <a:off x="1076325" y="1172200"/>
            <a:ext cx="2676525" cy="2048123"/>
          </a:xfrm>
          <a:prstGeom prst="rect">
            <a:avLst/>
          </a:prstGeom>
        </p:spPr>
      </p:pic>
      <p:pic>
        <p:nvPicPr>
          <p:cNvPr id="8" name="圖片 7">
            <a:extLst>
              <a:ext uri="{FF2B5EF4-FFF2-40B4-BE49-F238E27FC236}">
                <a16:creationId xmlns:a16="http://schemas.microsoft.com/office/drawing/2014/main" id="{9EE543B3-4092-44A0-84ED-CFD083A40F8D}"/>
              </a:ext>
            </a:extLst>
          </p:cNvPr>
          <p:cNvPicPr/>
          <p:nvPr/>
        </p:nvPicPr>
        <p:blipFill rotWithShape="1">
          <a:blip r:embed="rId5">
            <a:extLst>
              <a:ext uri="{28A0092B-C50C-407E-A947-70E740481C1C}">
                <a14:useLocalDpi xmlns:a14="http://schemas.microsoft.com/office/drawing/2010/main" val="0"/>
              </a:ext>
            </a:extLst>
          </a:blip>
          <a:srcRect b="3165"/>
          <a:stretch/>
        </p:blipFill>
        <p:spPr bwMode="auto">
          <a:xfrm>
            <a:off x="5130802" y="1563515"/>
            <a:ext cx="5759450" cy="42767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14582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DE53D8E-B139-43D3-AC9A-48D51C56FBE2}"/>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1CA04B70-D3E2-4E83-B9C5-9E27546EDEC4}"/>
              </a:ext>
            </a:extLst>
          </p:cNvPr>
          <p:cNvSpPr>
            <a:spLocks noGrp="1"/>
          </p:cNvSpPr>
          <p:nvPr>
            <p:ph type="title"/>
          </p:nvPr>
        </p:nvSpPr>
        <p:spPr/>
        <p:txBody>
          <a:bodyPr/>
          <a:lstStyle/>
          <a:p>
            <a:r>
              <a:rPr lang="zh-TW" altLang="zh-TW" dirty="0"/>
              <a:t>鍵合線設計</a:t>
            </a:r>
            <a:endParaRPr lang="zh-TW" altLang="en-US" dirty="0"/>
          </a:p>
        </p:txBody>
      </p:sp>
      <p:sp>
        <p:nvSpPr>
          <p:cNvPr id="4" name="投影片編號版面配置區 3">
            <a:extLst>
              <a:ext uri="{FF2B5EF4-FFF2-40B4-BE49-F238E27FC236}">
                <a16:creationId xmlns:a16="http://schemas.microsoft.com/office/drawing/2014/main" id="{45327EB5-CB00-4001-AC3E-7816F084EDE3}"/>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63</a:t>
            </a:fld>
            <a:endParaRPr lang="zh-TW" altLang="en-US"/>
          </a:p>
        </p:txBody>
      </p:sp>
      <p:pic>
        <p:nvPicPr>
          <p:cNvPr id="9" name="圖片 8">
            <a:extLst>
              <a:ext uri="{FF2B5EF4-FFF2-40B4-BE49-F238E27FC236}">
                <a16:creationId xmlns:a16="http://schemas.microsoft.com/office/drawing/2014/main" id="{8DAC0144-2A3B-432E-B1C4-F9CA058B342E}"/>
              </a:ext>
            </a:extLst>
          </p:cNvPr>
          <p:cNvPicPr>
            <a:picLocks noChangeAspect="1"/>
          </p:cNvPicPr>
          <p:nvPr/>
        </p:nvPicPr>
        <p:blipFill>
          <a:blip r:embed="rId3"/>
          <a:stretch>
            <a:fillRect/>
          </a:stretch>
        </p:blipFill>
        <p:spPr>
          <a:xfrm>
            <a:off x="337333" y="1400923"/>
            <a:ext cx="1859480" cy="1426127"/>
          </a:xfrm>
          <a:prstGeom prst="rect">
            <a:avLst/>
          </a:prstGeom>
        </p:spPr>
      </p:pic>
      <p:pic>
        <p:nvPicPr>
          <p:cNvPr id="10" name="圖片 9">
            <a:extLst>
              <a:ext uri="{FF2B5EF4-FFF2-40B4-BE49-F238E27FC236}">
                <a16:creationId xmlns:a16="http://schemas.microsoft.com/office/drawing/2014/main" id="{64E2E6B2-35BB-42D3-BAD5-799A9CAB5424}"/>
              </a:ext>
            </a:extLst>
          </p:cNvPr>
          <p:cNvPicPr>
            <a:picLocks noChangeAspect="1"/>
          </p:cNvPicPr>
          <p:nvPr/>
        </p:nvPicPr>
        <p:blipFill>
          <a:blip r:embed="rId4"/>
          <a:stretch>
            <a:fillRect/>
          </a:stretch>
        </p:blipFill>
        <p:spPr>
          <a:xfrm>
            <a:off x="234663" y="3180569"/>
            <a:ext cx="1962150" cy="2689048"/>
          </a:xfrm>
          <a:prstGeom prst="rect">
            <a:avLst/>
          </a:prstGeom>
        </p:spPr>
      </p:pic>
      <p:pic>
        <p:nvPicPr>
          <p:cNvPr id="12" name="圖片 11">
            <a:extLst>
              <a:ext uri="{FF2B5EF4-FFF2-40B4-BE49-F238E27FC236}">
                <a16:creationId xmlns:a16="http://schemas.microsoft.com/office/drawing/2014/main" id="{02EFC72C-68C1-428D-8FE5-BF50DC62A3E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4301" y="1179334"/>
            <a:ext cx="3612877" cy="2771070"/>
          </a:xfrm>
          <a:prstGeom prst="rect">
            <a:avLst/>
          </a:prstGeom>
          <a:solidFill>
            <a:schemeClr val="bg1"/>
          </a:solidFill>
          <a:ln>
            <a:noFill/>
          </a:ln>
        </p:spPr>
      </p:pic>
      <p:pic>
        <p:nvPicPr>
          <p:cNvPr id="13" name="圖片 12">
            <a:extLst>
              <a:ext uri="{FF2B5EF4-FFF2-40B4-BE49-F238E27FC236}">
                <a16:creationId xmlns:a16="http://schemas.microsoft.com/office/drawing/2014/main" id="{84726F52-426A-44F9-8AF3-397739E6846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4301" y="4013654"/>
            <a:ext cx="3612879" cy="2771071"/>
          </a:xfrm>
          <a:prstGeom prst="rect">
            <a:avLst/>
          </a:prstGeom>
          <a:solidFill>
            <a:schemeClr val="bg1"/>
          </a:solidFill>
          <a:ln>
            <a:noFill/>
          </a:ln>
        </p:spPr>
      </p:pic>
      <p:pic>
        <p:nvPicPr>
          <p:cNvPr id="15" name="圖片 14">
            <a:extLst>
              <a:ext uri="{FF2B5EF4-FFF2-40B4-BE49-F238E27FC236}">
                <a16:creationId xmlns:a16="http://schemas.microsoft.com/office/drawing/2014/main" id="{28E1EAF3-FB25-4849-A9BA-8F52FA539A2E}"/>
              </a:ext>
            </a:extLst>
          </p:cNvPr>
          <p:cNvPicPr>
            <a:picLocks noChangeAspect="1"/>
          </p:cNvPicPr>
          <p:nvPr/>
        </p:nvPicPr>
        <p:blipFill rotWithShape="1">
          <a:blip r:embed="rId7"/>
          <a:srcRect l="6916" t="9193" r="10261"/>
          <a:stretch/>
        </p:blipFill>
        <p:spPr>
          <a:xfrm>
            <a:off x="2705533" y="2216728"/>
            <a:ext cx="4488873" cy="3771739"/>
          </a:xfrm>
          <a:prstGeom prst="rect">
            <a:avLst/>
          </a:prstGeom>
          <a:solidFill>
            <a:schemeClr val="bg1"/>
          </a:solidFill>
        </p:spPr>
      </p:pic>
    </p:spTree>
    <p:extLst>
      <p:ext uri="{BB962C8B-B14F-4D97-AF65-F5344CB8AC3E}">
        <p14:creationId xmlns:p14="http://schemas.microsoft.com/office/powerpoint/2010/main" val="3035491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normAutofit/>
          </a:bodyPr>
          <a:lstStyle/>
          <a:p>
            <a:r>
              <a:rPr lang="zh-TW" altLang="zh-TW" dirty="0"/>
              <a:t>晶片天線量測</a:t>
            </a:r>
            <a:endParaRPr lang="zh-TW" altLang="en-US" dirty="0"/>
          </a:p>
        </p:txBody>
      </p:sp>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64</a:t>
            </a:fld>
            <a:endParaRPr lang="zh-TW" altLang="en-US"/>
          </a:p>
        </p:txBody>
      </p:sp>
      <p:pic>
        <p:nvPicPr>
          <p:cNvPr id="5" name="圖片 4">
            <a:extLst>
              <a:ext uri="{FF2B5EF4-FFF2-40B4-BE49-F238E27FC236}">
                <a16:creationId xmlns:a16="http://schemas.microsoft.com/office/drawing/2014/main" id="{EAAD93AD-7B79-4069-AF6D-BCDB82477F42}"/>
              </a:ext>
            </a:extLst>
          </p:cNvPr>
          <p:cNvPicPr/>
          <p:nvPr/>
        </p:nvPicPr>
        <p:blipFill>
          <a:blip r:embed="rId3"/>
          <a:stretch>
            <a:fillRect/>
          </a:stretch>
        </p:blipFill>
        <p:spPr>
          <a:xfrm>
            <a:off x="838200" y="3097184"/>
            <a:ext cx="3971829" cy="2979497"/>
          </a:xfrm>
          <a:prstGeom prst="rect">
            <a:avLst/>
          </a:prstGeom>
        </p:spPr>
      </p:pic>
      <p:pic>
        <p:nvPicPr>
          <p:cNvPr id="7" name="圖片 6">
            <a:extLst>
              <a:ext uri="{FF2B5EF4-FFF2-40B4-BE49-F238E27FC236}">
                <a16:creationId xmlns:a16="http://schemas.microsoft.com/office/drawing/2014/main" id="{97A8F5DA-5396-4736-BA7C-CF943A3F4E4F}"/>
              </a:ext>
            </a:extLst>
          </p:cNvPr>
          <p:cNvPicPr>
            <a:picLocks noChangeAspect="1"/>
          </p:cNvPicPr>
          <p:nvPr/>
        </p:nvPicPr>
        <p:blipFill rotWithShape="1">
          <a:blip r:embed="rId4"/>
          <a:srcRect t="14206"/>
          <a:stretch/>
        </p:blipFill>
        <p:spPr>
          <a:xfrm>
            <a:off x="1735233" y="1173097"/>
            <a:ext cx="2177762" cy="1798395"/>
          </a:xfrm>
          <a:prstGeom prst="rect">
            <a:avLst/>
          </a:prstGeom>
        </p:spPr>
      </p:pic>
      <p:pic>
        <p:nvPicPr>
          <p:cNvPr id="9" name="內容版面配置區 7">
            <a:extLst>
              <a:ext uri="{FF2B5EF4-FFF2-40B4-BE49-F238E27FC236}">
                <a16:creationId xmlns:a16="http://schemas.microsoft.com/office/drawing/2014/main" id="{758A6F33-E3F2-48D0-904A-FDF612FE62A6}"/>
              </a:ext>
            </a:extLst>
          </p:cNvPr>
          <p:cNvPicPr>
            <a:picLocks noChangeAspect="1"/>
          </p:cNvPicPr>
          <p:nvPr/>
        </p:nvPicPr>
        <p:blipFill>
          <a:blip r:embed="rId5"/>
          <a:stretch>
            <a:fillRect/>
          </a:stretch>
        </p:blipFill>
        <p:spPr>
          <a:xfrm>
            <a:off x="4945225" y="1492898"/>
            <a:ext cx="6920552" cy="4317552"/>
          </a:xfrm>
          <a:prstGeom prst="rect">
            <a:avLst/>
          </a:prstGeom>
        </p:spPr>
      </p:pic>
    </p:spTree>
    <p:extLst>
      <p:ext uri="{BB962C8B-B14F-4D97-AF65-F5344CB8AC3E}">
        <p14:creationId xmlns:p14="http://schemas.microsoft.com/office/powerpoint/2010/main" val="21594511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7AC007-141E-42C8-AC4B-C63125A05D12}"/>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50355B1F-5F52-4A7D-83C8-CCFD1BE1444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65</a:t>
            </a:fld>
            <a:endParaRPr lang="zh-TW" altLang="en-US"/>
          </a:p>
        </p:txBody>
      </p:sp>
      <p:pic>
        <p:nvPicPr>
          <p:cNvPr id="6" name="圖片 5">
            <a:extLst>
              <a:ext uri="{FF2B5EF4-FFF2-40B4-BE49-F238E27FC236}">
                <a16:creationId xmlns:a16="http://schemas.microsoft.com/office/drawing/2014/main" id="{D94FF111-D273-44A3-A772-A2F27FA79D04}"/>
              </a:ext>
            </a:extLst>
          </p:cNvPr>
          <p:cNvPicPr>
            <a:picLocks noChangeAspect="1"/>
          </p:cNvPicPr>
          <p:nvPr/>
        </p:nvPicPr>
        <p:blipFill>
          <a:blip r:embed="rId3"/>
          <a:stretch>
            <a:fillRect/>
          </a:stretch>
        </p:blipFill>
        <p:spPr>
          <a:xfrm>
            <a:off x="104775" y="1528465"/>
            <a:ext cx="5401524" cy="4346825"/>
          </a:xfrm>
          <a:prstGeom prst="rect">
            <a:avLst/>
          </a:prstGeom>
        </p:spPr>
      </p:pic>
      <p:pic>
        <p:nvPicPr>
          <p:cNvPr id="7" name="內容版面配置區 6">
            <a:extLst>
              <a:ext uri="{FF2B5EF4-FFF2-40B4-BE49-F238E27FC236}">
                <a16:creationId xmlns:a16="http://schemas.microsoft.com/office/drawing/2014/main" id="{9E3DB1A7-701A-47DA-85B3-F9D8EF692261}"/>
              </a:ext>
            </a:extLst>
          </p:cNvPr>
          <p:cNvPicPr>
            <a:picLocks noGrp="1" noChangeAspect="1"/>
          </p:cNvPicPr>
          <p:nvPr>
            <p:ph sz="quarter" idx="10"/>
          </p:nvPr>
        </p:nvPicPr>
        <p:blipFill>
          <a:blip r:embed="rId4"/>
          <a:stretch>
            <a:fillRect/>
          </a:stretch>
        </p:blipFill>
        <p:spPr>
          <a:xfrm>
            <a:off x="4647857" y="2183841"/>
            <a:ext cx="3962743" cy="3036071"/>
          </a:xfrm>
          <a:prstGeom prst="rect">
            <a:avLst/>
          </a:prstGeom>
        </p:spPr>
      </p:pic>
      <p:pic>
        <p:nvPicPr>
          <p:cNvPr id="8" name="圖片 7">
            <a:extLst>
              <a:ext uri="{FF2B5EF4-FFF2-40B4-BE49-F238E27FC236}">
                <a16:creationId xmlns:a16="http://schemas.microsoft.com/office/drawing/2014/main" id="{F9C5A137-12BF-47C6-A1AB-5EF261C75ABC}"/>
              </a:ext>
            </a:extLst>
          </p:cNvPr>
          <p:cNvPicPr>
            <a:picLocks noChangeAspect="1"/>
          </p:cNvPicPr>
          <p:nvPr/>
        </p:nvPicPr>
        <p:blipFill>
          <a:blip r:embed="rId5"/>
          <a:stretch>
            <a:fillRect/>
          </a:stretch>
        </p:blipFill>
        <p:spPr>
          <a:xfrm>
            <a:off x="8229257" y="2218786"/>
            <a:ext cx="3962743" cy="3036071"/>
          </a:xfrm>
          <a:prstGeom prst="rect">
            <a:avLst/>
          </a:prstGeom>
        </p:spPr>
      </p:pic>
    </p:spTree>
    <p:extLst>
      <p:ext uri="{BB962C8B-B14F-4D97-AF65-F5344CB8AC3E}">
        <p14:creationId xmlns:p14="http://schemas.microsoft.com/office/powerpoint/2010/main" val="3669754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lstStyle/>
          <a:p>
            <a:r>
              <a:rPr lang="zh-TW" altLang="zh-TW" dirty="0"/>
              <a:t>文獻比較與討論</a:t>
            </a:r>
            <a:endParaRPr lang="zh-TW" altLang="en-US" dirty="0"/>
          </a:p>
        </p:txBody>
      </p:sp>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66</a:t>
            </a:fld>
            <a:endParaRPr lang="zh-TW" altLang="en-US"/>
          </a:p>
        </p:txBody>
      </p:sp>
      <p:pic>
        <p:nvPicPr>
          <p:cNvPr id="3" name="圖片 2">
            <a:extLst>
              <a:ext uri="{FF2B5EF4-FFF2-40B4-BE49-F238E27FC236}">
                <a16:creationId xmlns:a16="http://schemas.microsoft.com/office/drawing/2014/main" id="{60C9B4F2-5E02-411F-9A0D-6F1AA0BCC3AB}"/>
              </a:ext>
            </a:extLst>
          </p:cNvPr>
          <p:cNvPicPr>
            <a:picLocks noChangeAspect="1"/>
          </p:cNvPicPr>
          <p:nvPr/>
        </p:nvPicPr>
        <p:blipFill>
          <a:blip r:embed="rId3"/>
          <a:stretch>
            <a:fillRect/>
          </a:stretch>
        </p:blipFill>
        <p:spPr>
          <a:xfrm>
            <a:off x="763410" y="1840873"/>
            <a:ext cx="10665179" cy="3814491"/>
          </a:xfrm>
          <a:prstGeom prst="rect">
            <a:avLst/>
          </a:prstGeom>
        </p:spPr>
      </p:pic>
      <p:sp>
        <p:nvSpPr>
          <p:cNvPr id="5" name="矩形 4">
            <a:extLst>
              <a:ext uri="{FF2B5EF4-FFF2-40B4-BE49-F238E27FC236}">
                <a16:creationId xmlns:a16="http://schemas.microsoft.com/office/drawing/2014/main" id="{57107D89-7B3B-4C0C-B305-F4AE1F050E7A}"/>
              </a:ext>
            </a:extLst>
          </p:cNvPr>
          <p:cNvSpPr/>
          <p:nvPr/>
        </p:nvSpPr>
        <p:spPr>
          <a:xfrm>
            <a:off x="7119257" y="2819400"/>
            <a:ext cx="1415143"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3B25CB1F-7785-4BA7-98E5-E8FEE8F8DEBF}"/>
              </a:ext>
            </a:extLst>
          </p:cNvPr>
          <p:cNvSpPr/>
          <p:nvPr/>
        </p:nvSpPr>
        <p:spPr>
          <a:xfrm>
            <a:off x="7119256" y="4163052"/>
            <a:ext cx="1415143"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DAFF47D5-D916-41A9-8362-A7424EA72991}"/>
              </a:ext>
            </a:extLst>
          </p:cNvPr>
          <p:cNvSpPr/>
          <p:nvPr/>
        </p:nvSpPr>
        <p:spPr>
          <a:xfrm>
            <a:off x="10101943" y="3748118"/>
            <a:ext cx="1251858"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E9C45938-050D-426B-9D7D-2E4B258538EE}"/>
              </a:ext>
            </a:extLst>
          </p:cNvPr>
          <p:cNvSpPr/>
          <p:nvPr/>
        </p:nvSpPr>
        <p:spPr>
          <a:xfrm>
            <a:off x="10101943" y="4631666"/>
            <a:ext cx="1251858"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75C29C92-7CD3-4049-A09D-6FC839C9FD0A}"/>
              </a:ext>
            </a:extLst>
          </p:cNvPr>
          <p:cNvSpPr/>
          <p:nvPr/>
        </p:nvSpPr>
        <p:spPr>
          <a:xfrm>
            <a:off x="10101943" y="5094323"/>
            <a:ext cx="1251858"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57A73015-955F-4BAA-A063-3EC451C3BDC1}"/>
              </a:ext>
            </a:extLst>
          </p:cNvPr>
          <p:cNvSpPr/>
          <p:nvPr/>
        </p:nvSpPr>
        <p:spPr>
          <a:xfrm>
            <a:off x="7119256" y="3279503"/>
            <a:ext cx="1415142" cy="3651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7288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normAutofit/>
          </a:bodyPr>
          <a:lstStyle/>
          <a:p>
            <a:r>
              <a:rPr lang="zh-TW" altLang="zh-TW" dirty="0"/>
              <a:t>結論</a:t>
            </a:r>
            <a:endParaRPr lang="zh-TW" altLang="en-US" dirty="0"/>
          </a:p>
        </p:txBody>
      </p:sp>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67</a:t>
            </a:fld>
            <a:endParaRPr lang="zh-TW" altLang="en-US"/>
          </a:p>
        </p:txBody>
      </p:sp>
      <p:sp>
        <p:nvSpPr>
          <p:cNvPr id="6" name="內容版面配置區 5">
            <a:extLst>
              <a:ext uri="{FF2B5EF4-FFF2-40B4-BE49-F238E27FC236}">
                <a16:creationId xmlns:a16="http://schemas.microsoft.com/office/drawing/2014/main" id="{296257D8-5634-4936-BAC9-A57A0093A4FB}"/>
              </a:ext>
            </a:extLst>
          </p:cNvPr>
          <p:cNvSpPr>
            <a:spLocks noGrp="1"/>
          </p:cNvSpPr>
          <p:nvPr>
            <p:ph sz="quarter" idx="10"/>
          </p:nvPr>
        </p:nvSpPr>
        <p:spPr/>
        <p:txBody>
          <a:bodyPr/>
          <a:lstStyle/>
          <a:p>
            <a:r>
              <a:rPr lang="en-US" altLang="zh-TW" dirty="0"/>
              <a:t>38GHz</a:t>
            </a:r>
            <a:r>
              <a:rPr lang="zh-TW" altLang="zh-TW" dirty="0"/>
              <a:t>毫米波晶片八木天線</a:t>
            </a:r>
            <a:endParaRPr lang="en-US" altLang="zh-TW" dirty="0"/>
          </a:p>
          <a:p>
            <a:r>
              <a:rPr lang="zh-TW" altLang="zh-TW" dirty="0"/>
              <a:t>具有端射輻射特性</a:t>
            </a:r>
            <a:endParaRPr lang="zh-TW" altLang="en-US" dirty="0"/>
          </a:p>
          <a:p>
            <a:r>
              <a:rPr lang="zh-TW" altLang="zh-TW" dirty="0"/>
              <a:t>利用鍵合線</a:t>
            </a:r>
            <a:r>
              <a:rPr lang="zh-TW" altLang="en-US" dirty="0"/>
              <a:t>連</a:t>
            </a:r>
            <a:r>
              <a:rPr lang="zh-TW" altLang="zh-TW" dirty="0"/>
              <a:t>接到</a:t>
            </a:r>
            <a:r>
              <a:rPr lang="en-US" altLang="zh-TW" dirty="0"/>
              <a:t>PCB</a:t>
            </a:r>
            <a:r>
              <a:rPr lang="zh-TW" altLang="en-US" dirty="0"/>
              <a:t>載板</a:t>
            </a:r>
            <a:r>
              <a:rPr lang="zh-TW" altLang="zh-TW" dirty="0"/>
              <a:t>量測晶片天線輻射方向</a:t>
            </a:r>
            <a:endParaRPr lang="en-US" altLang="zh-TW" dirty="0"/>
          </a:p>
        </p:txBody>
      </p:sp>
    </p:spTree>
    <p:extLst>
      <p:ext uri="{BB962C8B-B14F-4D97-AF65-F5344CB8AC3E}">
        <p14:creationId xmlns:p14="http://schemas.microsoft.com/office/powerpoint/2010/main" val="2884423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397261-8813-4AD9-999B-6958D256B80B}"/>
              </a:ext>
            </a:extLst>
          </p:cNvPr>
          <p:cNvSpPr>
            <a:spLocks noGrp="1"/>
          </p:cNvSpPr>
          <p:nvPr>
            <p:ph type="title"/>
          </p:nvPr>
        </p:nvSpPr>
        <p:spPr/>
        <p:txBody>
          <a:bodyPr/>
          <a:lstStyle/>
          <a:p>
            <a:r>
              <a:rPr lang="zh-TW" altLang="en-US" dirty="0"/>
              <a:t>目錄</a:t>
            </a:r>
          </a:p>
        </p:txBody>
      </p:sp>
      <p:sp>
        <p:nvSpPr>
          <p:cNvPr id="3" name="內容版面配置區 2">
            <a:extLst>
              <a:ext uri="{FF2B5EF4-FFF2-40B4-BE49-F238E27FC236}">
                <a16:creationId xmlns:a16="http://schemas.microsoft.com/office/drawing/2014/main" id="{31A02017-96EF-4835-B43E-E1AFA7C6BF71}"/>
              </a:ext>
            </a:extLst>
          </p:cNvPr>
          <p:cNvSpPr>
            <a:spLocks noGrp="1"/>
          </p:cNvSpPr>
          <p:nvPr>
            <p:ph sz="quarter" idx="10"/>
          </p:nvPr>
        </p:nvSpPr>
        <p:spPr/>
        <p:txBody>
          <a:bodyPr/>
          <a:lstStyle/>
          <a:p>
            <a:pPr marL="514350" indent="-514350">
              <a:buFont typeface="+mj-ea"/>
              <a:buAutoNum type="ea1ChtPeriod"/>
            </a:pPr>
            <a:r>
              <a:rPr lang="zh-TW" altLang="en-US" dirty="0">
                <a:solidFill>
                  <a:schemeClr val="bg2">
                    <a:lumMod val="75000"/>
                  </a:schemeClr>
                </a:solidFill>
              </a:rPr>
              <a:t>介紹</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應用於智慧型手錶的可重構頻率天線設計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具有波束切換的可重構毫米波天線設計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波束成形系統的相控毫米波陣列天線設計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指叉式微帶濾波器於毫米波頻帶之設計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毫米波晶片天線設計</a:t>
            </a:r>
            <a:endParaRPr lang="en-US" altLang="zh-TW" dirty="0">
              <a:solidFill>
                <a:schemeClr val="bg2">
                  <a:lumMod val="75000"/>
                </a:schemeClr>
              </a:solidFill>
            </a:endParaRPr>
          </a:p>
          <a:p>
            <a:pPr marL="742950" indent="-742950">
              <a:buFont typeface="+mj-ea"/>
              <a:buAutoNum type="ea1ChtPeriod"/>
            </a:pPr>
            <a:r>
              <a:rPr lang="en-US" altLang="zh-TW" sz="4400" dirty="0">
                <a:solidFill>
                  <a:srgbClr val="FF0000"/>
                </a:solidFill>
              </a:rPr>
              <a:t>Ka</a:t>
            </a:r>
            <a:r>
              <a:rPr lang="zh-TW" altLang="zh-TW" sz="4400" dirty="0">
                <a:solidFill>
                  <a:srgbClr val="FF0000"/>
                </a:solidFill>
              </a:rPr>
              <a:t>頻段帶通濾波器之晶片設計</a:t>
            </a:r>
            <a:endParaRPr lang="en-US" altLang="zh-TW" sz="4400" dirty="0">
              <a:solidFill>
                <a:srgbClr val="FF0000"/>
              </a:solidFill>
            </a:endParaRPr>
          </a:p>
          <a:p>
            <a:pPr marL="514350" indent="-514350">
              <a:buFont typeface="+mj-ea"/>
              <a:buAutoNum type="ea1ChtPeriod"/>
            </a:pPr>
            <a:r>
              <a:rPr lang="zh-TW" altLang="en-US" dirty="0">
                <a:solidFill>
                  <a:schemeClr val="bg2">
                    <a:lumMod val="75000"/>
                  </a:schemeClr>
                </a:solidFill>
              </a:rPr>
              <a:t>總結</a:t>
            </a:r>
          </a:p>
        </p:txBody>
      </p:sp>
      <p:sp>
        <p:nvSpPr>
          <p:cNvPr id="4" name="投影片編號版面配置區 3">
            <a:extLst>
              <a:ext uri="{FF2B5EF4-FFF2-40B4-BE49-F238E27FC236}">
                <a16:creationId xmlns:a16="http://schemas.microsoft.com/office/drawing/2014/main" id="{CB74D9EC-8CD9-4216-81AA-32601A7AFF4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68</a:t>
            </a:fld>
            <a:endParaRPr lang="zh-TW" altLang="en-US"/>
          </a:p>
        </p:txBody>
      </p:sp>
    </p:spTree>
    <p:extLst>
      <p:ext uri="{BB962C8B-B14F-4D97-AF65-F5344CB8AC3E}">
        <p14:creationId xmlns:p14="http://schemas.microsoft.com/office/powerpoint/2010/main" val="2150456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16DA84E8-5864-4D8A-9F7E-3B2DEF58AA5A}"/>
              </a:ext>
            </a:extLst>
          </p:cNvPr>
          <p:cNvSpPr/>
          <p:nvPr/>
        </p:nvSpPr>
        <p:spPr>
          <a:xfrm>
            <a:off x="0" y="1140140"/>
            <a:ext cx="12192000" cy="5717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4F99AAAB-277C-4D06-9DBF-975EAA7C0392}"/>
              </a:ext>
            </a:extLst>
          </p:cNvPr>
          <p:cNvSpPr>
            <a:spLocks noGrp="1"/>
          </p:cNvSpPr>
          <p:nvPr>
            <p:ph type="title"/>
          </p:nvPr>
        </p:nvSpPr>
        <p:spPr/>
        <p:txBody>
          <a:bodyPr/>
          <a:lstStyle/>
          <a:p>
            <a:r>
              <a:rPr lang="zh-TW" altLang="en-US" dirty="0"/>
              <a:t>背腔環形單極天線設計</a:t>
            </a:r>
          </a:p>
        </p:txBody>
      </p:sp>
      <p:sp>
        <p:nvSpPr>
          <p:cNvPr id="4" name="投影片編號版面配置區 3">
            <a:extLst>
              <a:ext uri="{FF2B5EF4-FFF2-40B4-BE49-F238E27FC236}">
                <a16:creationId xmlns:a16="http://schemas.microsoft.com/office/drawing/2014/main" id="{E37A99FA-75CC-4369-915B-DB3884997E08}"/>
              </a:ext>
            </a:extLst>
          </p:cNvPr>
          <p:cNvSpPr>
            <a:spLocks noGrp="1"/>
          </p:cNvSpPr>
          <p:nvPr>
            <p:ph type="sldNum" sz="quarter" idx="13"/>
          </p:nvPr>
        </p:nvSpPr>
        <p:spPr>
          <a:xfrm>
            <a:off x="9385853" y="6356350"/>
            <a:ext cx="2743200" cy="365125"/>
          </a:xfrm>
        </p:spPr>
        <p:txBody>
          <a:bodyPr/>
          <a:lstStyle/>
          <a:p>
            <a:fld id="{E30A4B70-4C30-4F3C-8D12-57A1CF08E62E}" type="slidenum">
              <a:rPr lang="zh-TW" altLang="en-US" smtClean="0"/>
              <a:t>6</a:t>
            </a:fld>
            <a:endParaRPr lang="zh-TW" altLang="en-US"/>
          </a:p>
        </p:txBody>
      </p:sp>
      <p:pic>
        <p:nvPicPr>
          <p:cNvPr id="5" name="內容版面配置區 4">
            <a:extLst>
              <a:ext uri="{FF2B5EF4-FFF2-40B4-BE49-F238E27FC236}">
                <a16:creationId xmlns:a16="http://schemas.microsoft.com/office/drawing/2014/main" id="{5E1A3A86-5E62-4E22-9E52-BF9998038D54}"/>
              </a:ext>
            </a:extLst>
          </p:cNvPr>
          <p:cNvPicPr>
            <a:picLocks noGrp="1"/>
          </p:cNvPicPr>
          <p:nvPr>
            <p:ph sz="quarter" idx="10"/>
          </p:nvPr>
        </p:nvPicPr>
        <p:blipFill rotWithShape="1">
          <a:blip r:embed="rId3"/>
          <a:srcRect l="49649" t="7976" b="28337"/>
          <a:stretch/>
        </p:blipFill>
        <p:spPr>
          <a:xfrm>
            <a:off x="3522593" y="1349124"/>
            <a:ext cx="2647950" cy="1711326"/>
          </a:xfrm>
          <a:prstGeom prst="rect">
            <a:avLst/>
          </a:prstGeom>
          <a:solidFill>
            <a:schemeClr val="bg1"/>
          </a:solidFill>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9D2F5D8-E9FC-43E3-9FD6-44677710A656}"/>
                  </a:ext>
                </a:extLst>
              </p:cNvPr>
              <p:cNvSpPr/>
              <p:nvPr/>
            </p:nvSpPr>
            <p:spPr>
              <a:xfrm>
                <a:off x="6742316" y="1349124"/>
                <a:ext cx="2991395" cy="8613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𝑓</m:t>
                      </m:r>
                      <m:r>
                        <a:rPr lang="zh-TW" altLang="en-US" sz="2400" i="0">
                          <a:latin typeface="Cambria Math" panose="02040503050406030204" pitchFamily="18" charset="0"/>
                        </a:rPr>
                        <m:t>=</m:t>
                      </m:r>
                      <m:f>
                        <m:fPr>
                          <m:ctrlPr>
                            <a:rPr lang="zh-TW" altLang="en-US" sz="2400" i="1">
                              <a:latin typeface="Cambria Math" panose="02040503050406030204" pitchFamily="18" charset="0"/>
                            </a:rPr>
                          </m:ctrlPr>
                        </m:fPr>
                        <m:num>
                          <m:r>
                            <a:rPr lang="zh-TW" altLang="en-US" sz="2400" i="1">
                              <a:latin typeface="Cambria Math" panose="02040503050406030204" pitchFamily="18" charset="0"/>
                            </a:rPr>
                            <m:t>𝑐</m:t>
                          </m:r>
                        </m:num>
                        <m:den>
                          <m:r>
                            <a:rPr lang="zh-TW" altLang="en-US" sz="2400" i="1">
                              <a:latin typeface="Cambria Math" panose="02040503050406030204" pitchFamily="18" charset="0"/>
                            </a:rPr>
                            <m:t>𝜆</m:t>
                          </m:r>
                        </m:den>
                      </m:f>
                      <m:r>
                        <a:rPr lang="zh-TW" altLang="en-US" sz="2400" i="0">
                          <a:latin typeface="Cambria Math" panose="02040503050406030204" pitchFamily="18" charset="0"/>
                        </a:rPr>
                        <m:t>=</m:t>
                      </m:r>
                      <m:f>
                        <m:fPr>
                          <m:ctrlPr>
                            <a:rPr lang="zh-TW" altLang="en-US" sz="2400" i="1">
                              <a:latin typeface="Cambria Math" panose="02040503050406030204" pitchFamily="18" charset="0"/>
                            </a:rPr>
                          </m:ctrlPr>
                        </m:fPr>
                        <m:num>
                          <m:d>
                            <m:dPr>
                              <m:ctrlPr>
                                <a:rPr lang="zh-TW" altLang="en-US" sz="2400" i="1">
                                  <a:latin typeface="Cambria Math" panose="02040503050406030204" pitchFamily="18" charset="0"/>
                                </a:rPr>
                              </m:ctrlPr>
                            </m:dPr>
                            <m:e>
                              <m:r>
                                <a:rPr lang="zh-TW" altLang="en-US" sz="2400" i="0">
                                  <a:latin typeface="Cambria Math" panose="02040503050406030204" pitchFamily="18" charset="0"/>
                                </a:rPr>
                                <m:t>0.3×0.24</m:t>
                              </m:r>
                            </m:e>
                          </m:d>
                        </m:num>
                        <m:den>
                          <m:d>
                            <m:dPr>
                              <m:ctrlPr>
                                <a:rPr lang="zh-TW" altLang="en-US" sz="2400" i="1">
                                  <a:latin typeface="Cambria Math" panose="02040503050406030204" pitchFamily="18" charset="0"/>
                                </a:rPr>
                              </m:ctrlPr>
                            </m:dPr>
                            <m:e>
                              <m:r>
                                <a:rPr lang="zh-TW" altLang="en-US" sz="2400" i="1">
                                  <a:latin typeface="Cambria Math" panose="02040503050406030204" pitchFamily="18" charset="0"/>
                                </a:rPr>
                                <m:t>𝐻</m:t>
                              </m:r>
                              <m:r>
                                <a:rPr lang="zh-TW" altLang="en-US" sz="2400" i="0">
                                  <a:latin typeface="Cambria Math" panose="02040503050406030204" pitchFamily="18" charset="0"/>
                                </a:rPr>
                                <m:t>+</m:t>
                              </m:r>
                              <m:r>
                                <a:rPr lang="zh-TW" altLang="en-US" sz="2400" i="1">
                                  <a:latin typeface="Cambria Math" panose="02040503050406030204" pitchFamily="18" charset="0"/>
                                </a:rPr>
                                <m:t>𝑅</m:t>
                              </m:r>
                            </m:e>
                          </m:d>
                        </m:den>
                      </m:f>
                    </m:oMath>
                  </m:oMathPara>
                </a14:m>
                <a:endParaRPr lang="zh-TW" altLang="en-US" sz="2400" dirty="0"/>
              </a:p>
            </p:txBody>
          </p:sp>
        </mc:Choice>
        <mc:Fallback xmlns="">
          <p:sp>
            <p:nvSpPr>
              <p:cNvPr id="6" name="矩形 5">
                <a:extLst>
                  <a:ext uri="{FF2B5EF4-FFF2-40B4-BE49-F238E27FC236}">
                    <a16:creationId xmlns:a16="http://schemas.microsoft.com/office/drawing/2014/main" id="{F9D2F5D8-E9FC-43E3-9FD6-44677710A656}"/>
                  </a:ext>
                </a:extLst>
              </p:cNvPr>
              <p:cNvSpPr>
                <a:spLocks noRot="1" noChangeAspect="1" noMove="1" noResize="1" noEditPoints="1" noAdjustHandles="1" noChangeArrowheads="1" noChangeShapeType="1" noTextEdit="1"/>
              </p:cNvSpPr>
              <p:nvPr/>
            </p:nvSpPr>
            <p:spPr>
              <a:xfrm>
                <a:off x="6742316" y="1349124"/>
                <a:ext cx="2991395" cy="861326"/>
              </a:xfrm>
              <a:prstGeom prst="rect">
                <a:avLst/>
              </a:prstGeom>
              <a:blipFill>
                <a:blip r:embed="rId4"/>
                <a:stretch>
                  <a:fillRect/>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6DB8CD3B-4B59-44EA-8C0C-94CCBC73DC1E}"/>
              </a:ext>
            </a:extLst>
          </p:cNvPr>
          <p:cNvPicPr>
            <a:picLocks noChangeAspect="1"/>
          </p:cNvPicPr>
          <p:nvPr/>
        </p:nvPicPr>
        <p:blipFill>
          <a:blip r:embed="rId5"/>
          <a:stretch>
            <a:fillRect/>
          </a:stretch>
        </p:blipFill>
        <p:spPr>
          <a:xfrm>
            <a:off x="6742316" y="2419434"/>
            <a:ext cx="4706520" cy="768163"/>
          </a:xfrm>
          <a:prstGeom prst="rect">
            <a:avLst/>
          </a:prstGeom>
        </p:spPr>
      </p:pic>
      <p:pic>
        <p:nvPicPr>
          <p:cNvPr id="3" name="圖片 2">
            <a:extLst>
              <a:ext uri="{FF2B5EF4-FFF2-40B4-BE49-F238E27FC236}">
                <a16:creationId xmlns:a16="http://schemas.microsoft.com/office/drawing/2014/main" id="{E3686273-C069-4874-B1EB-83BAD7A1852E}"/>
              </a:ext>
            </a:extLst>
          </p:cNvPr>
          <p:cNvPicPr>
            <a:picLocks noChangeAspect="1"/>
          </p:cNvPicPr>
          <p:nvPr/>
        </p:nvPicPr>
        <p:blipFill>
          <a:blip r:embed="rId6"/>
          <a:stretch>
            <a:fillRect/>
          </a:stretch>
        </p:blipFill>
        <p:spPr>
          <a:xfrm>
            <a:off x="236115" y="3865059"/>
            <a:ext cx="3174554" cy="2725863"/>
          </a:xfrm>
          <a:prstGeom prst="rect">
            <a:avLst/>
          </a:prstGeom>
        </p:spPr>
      </p:pic>
      <p:pic>
        <p:nvPicPr>
          <p:cNvPr id="13" name="圖片 12">
            <a:extLst>
              <a:ext uri="{FF2B5EF4-FFF2-40B4-BE49-F238E27FC236}">
                <a16:creationId xmlns:a16="http://schemas.microsoft.com/office/drawing/2014/main" id="{E6B8F18F-AC28-4FF9-8288-74C148156AC6}"/>
              </a:ext>
            </a:extLst>
          </p:cNvPr>
          <p:cNvPicPr>
            <a:picLocks noChangeAspect="1"/>
          </p:cNvPicPr>
          <p:nvPr/>
        </p:nvPicPr>
        <p:blipFill>
          <a:blip r:embed="rId7"/>
          <a:stretch>
            <a:fillRect/>
          </a:stretch>
        </p:blipFill>
        <p:spPr>
          <a:xfrm>
            <a:off x="3474244" y="4352543"/>
            <a:ext cx="2857397" cy="1745237"/>
          </a:xfrm>
          <a:prstGeom prst="rect">
            <a:avLst/>
          </a:prstGeom>
        </p:spPr>
      </p:pic>
      <p:pic>
        <p:nvPicPr>
          <p:cNvPr id="14" name="圖片 13">
            <a:extLst>
              <a:ext uri="{FF2B5EF4-FFF2-40B4-BE49-F238E27FC236}">
                <a16:creationId xmlns:a16="http://schemas.microsoft.com/office/drawing/2014/main" id="{E8CADC44-7143-4B21-B9EA-398C6D730C12}"/>
              </a:ext>
            </a:extLst>
          </p:cNvPr>
          <p:cNvPicPr>
            <a:picLocks noChangeAspect="1"/>
          </p:cNvPicPr>
          <p:nvPr/>
        </p:nvPicPr>
        <p:blipFill>
          <a:blip r:embed="rId8"/>
          <a:stretch>
            <a:fillRect/>
          </a:stretch>
        </p:blipFill>
        <p:spPr>
          <a:xfrm>
            <a:off x="6742316" y="3233965"/>
            <a:ext cx="5100949" cy="3487510"/>
          </a:xfrm>
          <a:prstGeom prst="rect">
            <a:avLst/>
          </a:prstGeom>
          <a:solidFill>
            <a:schemeClr val="bg1"/>
          </a:solidFill>
        </p:spPr>
      </p:pic>
      <p:pic>
        <p:nvPicPr>
          <p:cNvPr id="7" name="圖片 6">
            <a:extLst>
              <a:ext uri="{FF2B5EF4-FFF2-40B4-BE49-F238E27FC236}">
                <a16:creationId xmlns:a16="http://schemas.microsoft.com/office/drawing/2014/main" id="{8A6DFB4D-4BC6-4DE1-8B24-C91BD0BD0AFC}"/>
              </a:ext>
            </a:extLst>
          </p:cNvPr>
          <p:cNvPicPr>
            <a:picLocks noChangeAspect="1"/>
          </p:cNvPicPr>
          <p:nvPr/>
        </p:nvPicPr>
        <p:blipFill rotWithShape="1">
          <a:blip r:embed="rId9"/>
          <a:srcRect r="56095"/>
          <a:stretch/>
        </p:blipFill>
        <p:spPr>
          <a:xfrm>
            <a:off x="621228" y="1207093"/>
            <a:ext cx="2280137" cy="2657966"/>
          </a:xfrm>
          <a:prstGeom prst="rect">
            <a:avLst/>
          </a:prstGeom>
        </p:spPr>
      </p:pic>
    </p:spTree>
    <p:extLst>
      <p:ext uri="{BB962C8B-B14F-4D97-AF65-F5344CB8AC3E}">
        <p14:creationId xmlns:p14="http://schemas.microsoft.com/office/powerpoint/2010/main" val="1357893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lstStyle/>
          <a:p>
            <a:r>
              <a:rPr lang="zh-TW" altLang="en-US" dirty="0"/>
              <a:t>目標</a:t>
            </a:r>
          </a:p>
        </p:txBody>
      </p:sp>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69</a:t>
            </a:fld>
            <a:endParaRPr lang="zh-TW" altLang="en-US"/>
          </a:p>
        </p:txBody>
      </p:sp>
      <p:sp>
        <p:nvSpPr>
          <p:cNvPr id="6" name="內容版面配置區 5">
            <a:extLst>
              <a:ext uri="{FF2B5EF4-FFF2-40B4-BE49-F238E27FC236}">
                <a16:creationId xmlns:a16="http://schemas.microsoft.com/office/drawing/2014/main" id="{296257D8-5634-4936-BAC9-A57A0093A4FB}"/>
              </a:ext>
            </a:extLst>
          </p:cNvPr>
          <p:cNvSpPr>
            <a:spLocks noGrp="1"/>
          </p:cNvSpPr>
          <p:nvPr>
            <p:ph sz="quarter" idx="10"/>
          </p:nvPr>
        </p:nvSpPr>
        <p:spPr/>
        <p:txBody>
          <a:bodyPr/>
          <a:lstStyle/>
          <a:p>
            <a:r>
              <a:rPr lang="zh-TW" altLang="zh-TW" dirty="0"/>
              <a:t>晶片系統整合</a:t>
            </a:r>
            <a:endParaRPr lang="en-US" altLang="zh-TW" dirty="0"/>
          </a:p>
          <a:p>
            <a:r>
              <a:rPr lang="zh-TW" altLang="zh-TW" dirty="0"/>
              <a:t>毫米波晶片</a:t>
            </a:r>
            <a:r>
              <a:rPr lang="zh-TW" altLang="en-US" dirty="0"/>
              <a:t>濾波器設計</a:t>
            </a:r>
            <a:endParaRPr lang="en-US" altLang="zh-TW" dirty="0"/>
          </a:p>
          <a:p>
            <a:r>
              <a:rPr lang="en-US" altLang="zh-TW" dirty="0"/>
              <a:t>Ka </a:t>
            </a:r>
            <a:r>
              <a:rPr lang="zh-TW" altLang="en-US" dirty="0"/>
              <a:t>頻段</a:t>
            </a:r>
            <a:endParaRPr lang="en-US" altLang="zh-TW" dirty="0"/>
          </a:p>
          <a:p>
            <a:r>
              <a:rPr lang="zh-TW" altLang="en-US" dirty="0"/>
              <a:t>插入損耗</a:t>
            </a:r>
            <a:r>
              <a:rPr lang="en-US" altLang="zh-TW" dirty="0"/>
              <a:t>2dB</a:t>
            </a:r>
          </a:p>
          <a:p>
            <a:r>
              <a:rPr lang="en-US" altLang="zh-TW" dirty="0"/>
              <a:t>2</a:t>
            </a:r>
            <a:r>
              <a:rPr lang="zh-TW" altLang="en-US" dirty="0"/>
              <a:t>個傳輸零點</a:t>
            </a:r>
            <a:endParaRPr lang="en-US" altLang="zh-TW" dirty="0"/>
          </a:p>
          <a:p>
            <a:r>
              <a:rPr lang="zh-TW" altLang="en-US" dirty="0"/>
              <a:t>有效抑制阻帶在</a:t>
            </a:r>
            <a:r>
              <a:rPr lang="en-US" altLang="zh-TW" dirty="0"/>
              <a:t>-20dB</a:t>
            </a:r>
          </a:p>
          <a:p>
            <a:endParaRPr lang="en-US" altLang="zh-TW" dirty="0"/>
          </a:p>
          <a:p>
            <a:endParaRPr lang="en-US" altLang="zh-TW" dirty="0"/>
          </a:p>
          <a:p>
            <a:pPr marL="0" indent="0">
              <a:buNone/>
            </a:pPr>
            <a:endParaRPr lang="zh-TW" altLang="en-US" dirty="0"/>
          </a:p>
          <a:p>
            <a:endParaRPr lang="zh-TW" altLang="en-US" dirty="0"/>
          </a:p>
        </p:txBody>
      </p:sp>
      <p:graphicFrame>
        <p:nvGraphicFramePr>
          <p:cNvPr id="5" name="表格 4">
            <a:extLst>
              <a:ext uri="{FF2B5EF4-FFF2-40B4-BE49-F238E27FC236}">
                <a16:creationId xmlns:a16="http://schemas.microsoft.com/office/drawing/2014/main" id="{BA81B08C-BC32-47A4-B3E0-0E5601EE284D}"/>
              </a:ext>
            </a:extLst>
          </p:cNvPr>
          <p:cNvGraphicFramePr>
            <a:graphicFrameLocks noGrp="1"/>
          </p:cNvGraphicFramePr>
          <p:nvPr>
            <p:extLst>
              <p:ext uri="{D42A27DB-BD31-4B8C-83A1-F6EECF244321}">
                <p14:modId xmlns:p14="http://schemas.microsoft.com/office/powerpoint/2010/main" val="2410267441"/>
              </p:ext>
            </p:extLst>
          </p:nvPr>
        </p:nvGraphicFramePr>
        <p:xfrm>
          <a:off x="6096000" y="3077029"/>
          <a:ext cx="3475716" cy="2489200"/>
        </p:xfrm>
        <a:graphic>
          <a:graphicData uri="http://schemas.openxmlformats.org/drawingml/2006/table">
            <a:tbl>
              <a:tblPr firstRow="1" bandRow="1">
                <a:tableStyleId>{5940675A-B579-460E-94D1-54222C63F5DA}</a:tableStyleId>
              </a:tblPr>
              <a:tblGrid>
                <a:gridCol w="1692000">
                  <a:extLst>
                    <a:ext uri="{9D8B030D-6E8A-4147-A177-3AD203B41FA5}">
                      <a16:colId xmlns:a16="http://schemas.microsoft.com/office/drawing/2014/main" val="1152692666"/>
                    </a:ext>
                  </a:extLst>
                </a:gridCol>
                <a:gridCol w="1783716">
                  <a:extLst>
                    <a:ext uri="{9D8B030D-6E8A-4147-A177-3AD203B41FA5}">
                      <a16:colId xmlns:a16="http://schemas.microsoft.com/office/drawing/2014/main" val="3282167712"/>
                    </a:ext>
                  </a:extLst>
                </a:gridCol>
              </a:tblGrid>
              <a:tr h="370840">
                <a:tc>
                  <a:txBody>
                    <a:bodyPr/>
                    <a:lstStyle/>
                    <a:p>
                      <a:pPr algn="ctr">
                        <a:lnSpc>
                          <a:spcPct val="100000"/>
                        </a:lnSpc>
                      </a:pPr>
                      <a:endParaRPr lang="zh-TW" altLang="en-US" dirty="0"/>
                    </a:p>
                  </a:txBody>
                  <a:tcPr anchor="ctr"/>
                </a:tc>
                <a:tc>
                  <a:txBody>
                    <a:bodyPr/>
                    <a:lstStyle/>
                    <a:p>
                      <a:pPr algn="ctr">
                        <a:lnSpc>
                          <a:spcPct val="100000"/>
                        </a:lnSpc>
                      </a:pPr>
                      <a:r>
                        <a:rPr lang="en-US" altLang="zh-TW" dirty="0"/>
                        <a:t>Ka</a:t>
                      </a:r>
                      <a:r>
                        <a:rPr lang="zh-TW" altLang="en-US" dirty="0"/>
                        <a:t>帶通濾波器</a:t>
                      </a:r>
                    </a:p>
                  </a:txBody>
                  <a:tcPr anchor="ctr"/>
                </a:tc>
                <a:extLst>
                  <a:ext uri="{0D108BD9-81ED-4DB2-BD59-A6C34878D82A}">
                    <a16:rowId xmlns:a16="http://schemas.microsoft.com/office/drawing/2014/main" val="1485941520"/>
                  </a:ext>
                </a:extLst>
              </a:tr>
              <a:tr h="370840">
                <a:tc>
                  <a:txBody>
                    <a:bodyPr/>
                    <a:lstStyle/>
                    <a:p>
                      <a:pPr algn="ctr" hangingPunct="0">
                        <a:lnSpc>
                          <a:spcPct val="100000"/>
                        </a:lnSpc>
                        <a:spcAft>
                          <a:spcPts val="0"/>
                        </a:spcAft>
                      </a:pPr>
                      <a:r>
                        <a:rPr lang="en-US" sz="1400" b="1" i="1" kern="100" dirty="0">
                          <a:effectLst/>
                          <a:latin typeface="Times New Roman" panose="02020603050405020304" pitchFamily="18" charset="0"/>
                          <a:ea typeface="標楷體" panose="03000509000000000000" pitchFamily="65" charset="-120"/>
                          <a:cs typeface="Times New Roman" panose="02020603050405020304" pitchFamily="18" charset="0"/>
                        </a:rPr>
                        <a:t>f</a:t>
                      </a:r>
                      <a:r>
                        <a:rPr lang="en-US" sz="1400" b="1" kern="100" baseline="-25000" dirty="0">
                          <a:effectLst/>
                          <a:latin typeface="Times New Roman" panose="02020603050405020304" pitchFamily="18" charset="0"/>
                          <a:ea typeface="標楷體" panose="03000509000000000000" pitchFamily="65" charset="-120"/>
                          <a:cs typeface="Times New Roman" panose="02020603050405020304" pitchFamily="18" charset="0"/>
                        </a:rPr>
                        <a:t>c </a:t>
                      </a: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(GHz)</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32</a:t>
                      </a:r>
                      <a:endParaRPr lang="zh-TW" altLang="en-US" dirty="0"/>
                    </a:p>
                  </a:txBody>
                  <a:tcPr anchor="ctr"/>
                </a:tc>
                <a:extLst>
                  <a:ext uri="{0D108BD9-81ED-4DB2-BD59-A6C34878D82A}">
                    <a16:rowId xmlns:a16="http://schemas.microsoft.com/office/drawing/2014/main" val="3469185338"/>
                  </a:ext>
                </a:extLst>
              </a:tr>
              <a:tr h="349381">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FBW(%)</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50%</a:t>
                      </a:r>
                      <a:endParaRPr lang="zh-TW" altLang="en-US" dirty="0"/>
                    </a:p>
                  </a:txBody>
                  <a:tcPr anchor="ctr"/>
                </a:tc>
                <a:extLst>
                  <a:ext uri="{0D108BD9-81ED-4DB2-BD59-A6C34878D82A}">
                    <a16:rowId xmlns:a16="http://schemas.microsoft.com/office/drawing/2014/main" val="1232705941"/>
                  </a:ext>
                </a:extLst>
              </a:tr>
              <a:tr h="370840">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Transmission zeros</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15GHz</a:t>
                      </a:r>
                      <a:r>
                        <a:rPr lang="zh-TW" altLang="en-US" dirty="0"/>
                        <a:t>，</a:t>
                      </a:r>
                      <a:r>
                        <a:rPr lang="en-US" altLang="zh-TW" dirty="0"/>
                        <a:t>55GHz</a:t>
                      </a:r>
                      <a:endParaRPr lang="zh-TW" altLang="en-US" dirty="0"/>
                    </a:p>
                  </a:txBody>
                  <a:tcPr anchor="ctr"/>
                </a:tc>
                <a:extLst>
                  <a:ext uri="{0D108BD9-81ED-4DB2-BD59-A6C34878D82A}">
                    <a16:rowId xmlns:a16="http://schemas.microsoft.com/office/drawing/2014/main" val="4089195029"/>
                  </a:ext>
                </a:extLst>
              </a:tr>
              <a:tr h="370840">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Insertion Loss(dB)</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2dB</a:t>
                      </a:r>
                      <a:endParaRPr lang="zh-TW" altLang="en-US" dirty="0"/>
                    </a:p>
                  </a:txBody>
                  <a:tcPr anchor="ctr"/>
                </a:tc>
                <a:extLst>
                  <a:ext uri="{0D108BD9-81ED-4DB2-BD59-A6C34878D82A}">
                    <a16:rowId xmlns:a16="http://schemas.microsoft.com/office/drawing/2014/main" val="1333679981"/>
                  </a:ext>
                </a:extLst>
              </a:tr>
              <a:tr h="370840">
                <a:tc>
                  <a:txBody>
                    <a:bodyPr/>
                    <a:lstStyle/>
                    <a:p>
                      <a:pPr algn="ctr" hangingPunct="0">
                        <a:lnSpc>
                          <a:spcPct val="100000"/>
                        </a:lnSpc>
                        <a:spcAft>
                          <a:spcPts val="0"/>
                        </a:spcAft>
                      </a:pPr>
                      <a:r>
                        <a:rPr 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Suppression(-20dB)</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00000"/>
                        </a:lnSpc>
                      </a:pPr>
                      <a:r>
                        <a:rPr lang="en-US" altLang="zh-TW" dirty="0"/>
                        <a:t>1-15GHz</a:t>
                      </a:r>
                    </a:p>
                    <a:p>
                      <a:pPr algn="ctr">
                        <a:lnSpc>
                          <a:spcPct val="100000"/>
                        </a:lnSpc>
                      </a:pPr>
                      <a:r>
                        <a:rPr lang="en-US" altLang="zh-TW" dirty="0"/>
                        <a:t>55-70GHz</a:t>
                      </a:r>
                      <a:endParaRPr lang="zh-TW" altLang="en-US" dirty="0"/>
                    </a:p>
                  </a:txBody>
                  <a:tcPr anchor="ctr"/>
                </a:tc>
                <a:extLst>
                  <a:ext uri="{0D108BD9-81ED-4DB2-BD59-A6C34878D82A}">
                    <a16:rowId xmlns:a16="http://schemas.microsoft.com/office/drawing/2014/main" val="730076572"/>
                  </a:ext>
                </a:extLst>
              </a:tr>
            </a:tbl>
          </a:graphicData>
        </a:graphic>
      </p:graphicFrame>
    </p:spTree>
    <p:extLst>
      <p:ext uri="{BB962C8B-B14F-4D97-AF65-F5344CB8AC3E}">
        <p14:creationId xmlns:p14="http://schemas.microsoft.com/office/powerpoint/2010/main" val="2622467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lstStyle/>
          <a:p>
            <a:r>
              <a:rPr lang="zh-TW" altLang="zh-TW" dirty="0"/>
              <a:t>帶通濾波器結構</a:t>
            </a:r>
            <a:endParaRPr lang="zh-TW" altLang="en-US" dirty="0"/>
          </a:p>
        </p:txBody>
      </p:sp>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70</a:t>
            </a:fld>
            <a:endParaRPr lang="zh-TW" altLang="en-US"/>
          </a:p>
        </p:txBody>
      </p:sp>
      <p:pic>
        <p:nvPicPr>
          <p:cNvPr id="6" name="圖片 5">
            <a:extLst>
              <a:ext uri="{FF2B5EF4-FFF2-40B4-BE49-F238E27FC236}">
                <a16:creationId xmlns:a16="http://schemas.microsoft.com/office/drawing/2014/main" id="{D19C1FA0-8A73-4CD9-8F56-CBDFCA4D8409}"/>
              </a:ext>
            </a:extLst>
          </p:cNvPr>
          <p:cNvPicPr>
            <a:picLocks noChangeAspect="1"/>
          </p:cNvPicPr>
          <p:nvPr/>
        </p:nvPicPr>
        <p:blipFill>
          <a:blip r:embed="rId3"/>
          <a:stretch>
            <a:fillRect/>
          </a:stretch>
        </p:blipFill>
        <p:spPr>
          <a:xfrm>
            <a:off x="0" y="1264661"/>
            <a:ext cx="3715083" cy="1554595"/>
          </a:xfrm>
          <a:prstGeom prst="rect">
            <a:avLst/>
          </a:prstGeom>
        </p:spPr>
      </p:pic>
      <p:pic>
        <p:nvPicPr>
          <p:cNvPr id="7" name="圖片 6">
            <a:extLst>
              <a:ext uri="{FF2B5EF4-FFF2-40B4-BE49-F238E27FC236}">
                <a16:creationId xmlns:a16="http://schemas.microsoft.com/office/drawing/2014/main" id="{26D06ED3-04EE-48A4-8421-117F44D55F6E}"/>
              </a:ext>
            </a:extLst>
          </p:cNvPr>
          <p:cNvPicPr>
            <a:picLocks noChangeAspect="1"/>
          </p:cNvPicPr>
          <p:nvPr/>
        </p:nvPicPr>
        <p:blipFill>
          <a:blip r:embed="rId4"/>
          <a:stretch>
            <a:fillRect/>
          </a:stretch>
        </p:blipFill>
        <p:spPr>
          <a:xfrm>
            <a:off x="302084" y="3036512"/>
            <a:ext cx="3110913" cy="3043193"/>
          </a:xfrm>
          <a:prstGeom prst="rect">
            <a:avLst/>
          </a:prstGeom>
        </p:spPr>
      </p:pic>
      <p:pic>
        <p:nvPicPr>
          <p:cNvPr id="8" name="圖片 7">
            <a:extLst>
              <a:ext uri="{FF2B5EF4-FFF2-40B4-BE49-F238E27FC236}">
                <a16:creationId xmlns:a16="http://schemas.microsoft.com/office/drawing/2014/main" id="{C04C3052-722E-452D-AA18-BDC18E24F03C}"/>
              </a:ext>
            </a:extLst>
          </p:cNvPr>
          <p:cNvPicPr>
            <a:picLocks noChangeAspect="1"/>
          </p:cNvPicPr>
          <p:nvPr/>
        </p:nvPicPr>
        <p:blipFill>
          <a:blip r:embed="rId5"/>
          <a:stretch>
            <a:fillRect/>
          </a:stretch>
        </p:blipFill>
        <p:spPr>
          <a:xfrm>
            <a:off x="3723942" y="1188461"/>
            <a:ext cx="3646668" cy="1520410"/>
          </a:xfrm>
          <a:prstGeom prst="rect">
            <a:avLst/>
          </a:prstGeom>
        </p:spPr>
      </p:pic>
      <p:grpSp>
        <p:nvGrpSpPr>
          <p:cNvPr id="9" name="群組 8">
            <a:extLst>
              <a:ext uri="{FF2B5EF4-FFF2-40B4-BE49-F238E27FC236}">
                <a16:creationId xmlns:a16="http://schemas.microsoft.com/office/drawing/2014/main" id="{4FAF06E7-3AB5-43CF-A4A7-59CD1A1CDFCB}"/>
              </a:ext>
            </a:extLst>
          </p:cNvPr>
          <p:cNvGrpSpPr/>
          <p:nvPr/>
        </p:nvGrpSpPr>
        <p:grpSpPr>
          <a:xfrm>
            <a:off x="3955636" y="3320266"/>
            <a:ext cx="3237000" cy="2188720"/>
            <a:chOff x="750476" y="2508684"/>
            <a:chExt cx="4682134" cy="3212950"/>
          </a:xfrm>
        </p:grpSpPr>
        <p:pic>
          <p:nvPicPr>
            <p:cNvPr id="10" name="圖片 9">
              <a:extLst>
                <a:ext uri="{FF2B5EF4-FFF2-40B4-BE49-F238E27FC236}">
                  <a16:creationId xmlns:a16="http://schemas.microsoft.com/office/drawing/2014/main" id="{D282C191-EA8B-436C-9602-37D4F8D78D79}"/>
                </a:ext>
              </a:extLst>
            </p:cNvPr>
            <p:cNvPicPr>
              <a:picLocks noChangeAspect="1"/>
            </p:cNvPicPr>
            <p:nvPr/>
          </p:nvPicPr>
          <p:blipFill>
            <a:blip r:embed="rId6"/>
            <a:stretch>
              <a:fillRect/>
            </a:stretch>
          </p:blipFill>
          <p:spPr>
            <a:xfrm>
              <a:off x="750476" y="2508684"/>
              <a:ext cx="4682134" cy="1560711"/>
            </a:xfrm>
            <a:prstGeom prst="rect">
              <a:avLst/>
            </a:prstGeom>
          </p:spPr>
        </p:pic>
        <p:pic>
          <p:nvPicPr>
            <p:cNvPr id="11" name="圖片 10">
              <a:extLst>
                <a:ext uri="{FF2B5EF4-FFF2-40B4-BE49-F238E27FC236}">
                  <a16:creationId xmlns:a16="http://schemas.microsoft.com/office/drawing/2014/main" id="{F7097DF4-9489-4BF9-87DD-E22069822F09}"/>
                </a:ext>
              </a:extLst>
            </p:cNvPr>
            <p:cNvPicPr>
              <a:picLocks noChangeAspect="1"/>
            </p:cNvPicPr>
            <p:nvPr/>
          </p:nvPicPr>
          <p:blipFill>
            <a:blip r:embed="rId7"/>
            <a:stretch>
              <a:fillRect/>
            </a:stretch>
          </p:blipFill>
          <p:spPr>
            <a:xfrm>
              <a:off x="750476" y="4203598"/>
              <a:ext cx="4682134" cy="1518036"/>
            </a:xfrm>
            <a:prstGeom prst="rect">
              <a:avLst/>
            </a:prstGeom>
          </p:spPr>
        </p:pic>
      </p:grpSp>
      <p:pic>
        <p:nvPicPr>
          <p:cNvPr id="12" name="圖片 11">
            <a:extLst>
              <a:ext uri="{FF2B5EF4-FFF2-40B4-BE49-F238E27FC236}">
                <a16:creationId xmlns:a16="http://schemas.microsoft.com/office/drawing/2014/main" id="{20E218E9-F49A-44AD-8CEC-7C658703EA07}"/>
              </a:ext>
            </a:extLst>
          </p:cNvPr>
          <p:cNvPicPr>
            <a:picLocks noChangeAspect="1"/>
          </p:cNvPicPr>
          <p:nvPr/>
        </p:nvPicPr>
        <p:blipFill rotWithShape="1">
          <a:blip r:embed="rId8"/>
          <a:srcRect l="7286" t="7754" r="10312"/>
          <a:stretch/>
        </p:blipFill>
        <p:spPr>
          <a:xfrm>
            <a:off x="7498607" y="1908491"/>
            <a:ext cx="4508598" cy="3863154"/>
          </a:xfrm>
          <a:prstGeom prst="rect">
            <a:avLst/>
          </a:prstGeom>
        </p:spPr>
      </p:pic>
    </p:spTree>
    <p:extLst>
      <p:ext uri="{BB962C8B-B14F-4D97-AF65-F5344CB8AC3E}">
        <p14:creationId xmlns:p14="http://schemas.microsoft.com/office/powerpoint/2010/main" val="26697378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CD0055C-CF1B-4B9D-A862-B7A3CC1B6D4F}"/>
              </a:ext>
            </a:extLst>
          </p:cNvPr>
          <p:cNvSpPr/>
          <p:nvPr/>
        </p:nvSpPr>
        <p:spPr>
          <a:xfrm>
            <a:off x="0" y="4812145"/>
            <a:ext cx="12192000" cy="2031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lstStyle/>
          <a:p>
            <a:r>
              <a:rPr lang="zh-TW" altLang="en-US" dirty="0"/>
              <a:t>帶通濾波器等效電路分析</a:t>
            </a:r>
          </a:p>
        </p:txBody>
      </p:sp>
      <p:pic>
        <p:nvPicPr>
          <p:cNvPr id="3" name="圖片 2">
            <a:extLst>
              <a:ext uri="{FF2B5EF4-FFF2-40B4-BE49-F238E27FC236}">
                <a16:creationId xmlns:a16="http://schemas.microsoft.com/office/drawing/2014/main" id="{CC23FDF3-F964-4AF0-B076-1E1706D8A1B0}"/>
              </a:ext>
            </a:extLst>
          </p:cNvPr>
          <p:cNvPicPr>
            <a:picLocks noChangeAspect="1"/>
          </p:cNvPicPr>
          <p:nvPr/>
        </p:nvPicPr>
        <p:blipFill>
          <a:blip r:embed="rId3"/>
          <a:stretch>
            <a:fillRect/>
          </a:stretch>
        </p:blipFill>
        <p:spPr>
          <a:xfrm>
            <a:off x="441265" y="2464011"/>
            <a:ext cx="5357622" cy="4074901"/>
          </a:xfrm>
          <a:prstGeom prst="rect">
            <a:avLst/>
          </a:prstGeom>
        </p:spPr>
      </p:pic>
      <p:pic>
        <p:nvPicPr>
          <p:cNvPr id="5" name="圖片 4">
            <a:extLst>
              <a:ext uri="{FF2B5EF4-FFF2-40B4-BE49-F238E27FC236}">
                <a16:creationId xmlns:a16="http://schemas.microsoft.com/office/drawing/2014/main" id="{13EA0DB0-2DD6-4345-A072-58EF0B3C93A3}"/>
              </a:ext>
            </a:extLst>
          </p:cNvPr>
          <p:cNvPicPr>
            <a:picLocks noChangeAspect="1"/>
          </p:cNvPicPr>
          <p:nvPr/>
        </p:nvPicPr>
        <p:blipFill rotWithShape="1">
          <a:blip r:embed="rId4"/>
          <a:srcRect l="7567" t="9607" r="12154" b="2880"/>
          <a:stretch/>
        </p:blipFill>
        <p:spPr>
          <a:xfrm>
            <a:off x="5962104" y="2643886"/>
            <a:ext cx="4971525" cy="4148147"/>
          </a:xfrm>
          <a:prstGeom prst="rect">
            <a:avLst/>
          </a:prstGeom>
          <a:solidFill>
            <a:schemeClr val="bg1"/>
          </a:solidFill>
        </p:spPr>
      </p:pic>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71</a:t>
            </a:fld>
            <a:endParaRPr lang="zh-TW" altLang="en-US"/>
          </a:p>
        </p:txBody>
      </p:sp>
      <p:pic>
        <p:nvPicPr>
          <p:cNvPr id="8" name="圖片 7">
            <a:extLst>
              <a:ext uri="{FF2B5EF4-FFF2-40B4-BE49-F238E27FC236}">
                <a16:creationId xmlns:a16="http://schemas.microsoft.com/office/drawing/2014/main" id="{E4D8F352-54E4-4003-9DE6-A9A2D0227D19}"/>
              </a:ext>
            </a:extLst>
          </p:cNvPr>
          <p:cNvPicPr>
            <a:picLocks noChangeAspect="1"/>
          </p:cNvPicPr>
          <p:nvPr/>
        </p:nvPicPr>
        <p:blipFill>
          <a:blip r:embed="rId5"/>
          <a:stretch>
            <a:fillRect/>
          </a:stretch>
        </p:blipFill>
        <p:spPr>
          <a:xfrm>
            <a:off x="648333" y="1151484"/>
            <a:ext cx="4721815" cy="1434168"/>
          </a:xfrm>
          <a:prstGeom prst="rect">
            <a:avLst/>
          </a:prstGeom>
        </p:spPr>
      </p:pic>
      <p:pic>
        <p:nvPicPr>
          <p:cNvPr id="13" name="圖片 12">
            <a:extLst>
              <a:ext uri="{FF2B5EF4-FFF2-40B4-BE49-F238E27FC236}">
                <a16:creationId xmlns:a16="http://schemas.microsoft.com/office/drawing/2014/main" id="{B48EC788-8D8A-427A-BEB8-473F8EE2036F}"/>
              </a:ext>
            </a:extLst>
          </p:cNvPr>
          <p:cNvPicPr>
            <a:picLocks noChangeAspect="1"/>
          </p:cNvPicPr>
          <p:nvPr/>
        </p:nvPicPr>
        <p:blipFill>
          <a:blip r:embed="rId6"/>
          <a:stretch>
            <a:fillRect/>
          </a:stretch>
        </p:blipFill>
        <p:spPr>
          <a:xfrm>
            <a:off x="7231715" y="1225604"/>
            <a:ext cx="2757770" cy="1418282"/>
          </a:xfrm>
          <a:prstGeom prst="rect">
            <a:avLst/>
          </a:prstGeom>
        </p:spPr>
      </p:pic>
    </p:spTree>
    <p:extLst>
      <p:ext uri="{BB962C8B-B14F-4D97-AF65-F5344CB8AC3E}">
        <p14:creationId xmlns:p14="http://schemas.microsoft.com/office/powerpoint/2010/main" val="5691246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lstStyle/>
          <a:p>
            <a:r>
              <a:rPr lang="zh-TW" altLang="en-US" dirty="0"/>
              <a:t>傳輸零點控制</a:t>
            </a:r>
          </a:p>
        </p:txBody>
      </p:sp>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72</a:t>
            </a:fld>
            <a:endParaRPr lang="zh-TW" altLang="en-US"/>
          </a:p>
        </p:txBody>
      </p:sp>
      <p:pic>
        <p:nvPicPr>
          <p:cNvPr id="3" name="圖片 2">
            <a:extLst>
              <a:ext uri="{FF2B5EF4-FFF2-40B4-BE49-F238E27FC236}">
                <a16:creationId xmlns:a16="http://schemas.microsoft.com/office/drawing/2014/main" id="{DADE2B65-9062-4763-A4BA-89692DF8F49B}"/>
              </a:ext>
            </a:extLst>
          </p:cNvPr>
          <p:cNvPicPr>
            <a:picLocks noChangeAspect="1"/>
          </p:cNvPicPr>
          <p:nvPr/>
        </p:nvPicPr>
        <p:blipFill>
          <a:blip r:embed="rId3"/>
          <a:stretch>
            <a:fillRect/>
          </a:stretch>
        </p:blipFill>
        <p:spPr>
          <a:xfrm>
            <a:off x="838200" y="1928657"/>
            <a:ext cx="5041829" cy="3859102"/>
          </a:xfrm>
          <a:prstGeom prst="rect">
            <a:avLst/>
          </a:prstGeom>
        </p:spPr>
      </p:pic>
      <p:pic>
        <p:nvPicPr>
          <p:cNvPr id="8" name="圖片 7">
            <a:extLst>
              <a:ext uri="{FF2B5EF4-FFF2-40B4-BE49-F238E27FC236}">
                <a16:creationId xmlns:a16="http://schemas.microsoft.com/office/drawing/2014/main" id="{CFFC5283-9E57-4462-B1FD-CCEB4C8612DF}"/>
              </a:ext>
            </a:extLst>
          </p:cNvPr>
          <p:cNvPicPr>
            <a:picLocks noChangeAspect="1"/>
          </p:cNvPicPr>
          <p:nvPr/>
        </p:nvPicPr>
        <p:blipFill>
          <a:blip r:embed="rId4"/>
          <a:stretch>
            <a:fillRect/>
          </a:stretch>
        </p:blipFill>
        <p:spPr>
          <a:xfrm>
            <a:off x="5935731" y="1928657"/>
            <a:ext cx="5041829" cy="3859102"/>
          </a:xfrm>
          <a:prstGeom prst="rect">
            <a:avLst/>
          </a:prstGeom>
        </p:spPr>
      </p:pic>
    </p:spTree>
    <p:extLst>
      <p:ext uri="{BB962C8B-B14F-4D97-AF65-F5344CB8AC3E}">
        <p14:creationId xmlns:p14="http://schemas.microsoft.com/office/powerpoint/2010/main" val="3231580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normAutofit/>
          </a:bodyPr>
          <a:lstStyle/>
          <a:p>
            <a:r>
              <a:rPr lang="zh-TW" altLang="zh-TW" dirty="0"/>
              <a:t>帶通濾波器集總元件整合設計</a:t>
            </a:r>
            <a:endParaRPr lang="zh-TW" altLang="en-US" dirty="0"/>
          </a:p>
        </p:txBody>
      </p:sp>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73</a:t>
            </a:fld>
            <a:endParaRPr lang="zh-TW" altLang="en-US"/>
          </a:p>
        </p:txBody>
      </p:sp>
      <p:pic>
        <p:nvPicPr>
          <p:cNvPr id="3" name="圖片 2">
            <a:extLst>
              <a:ext uri="{FF2B5EF4-FFF2-40B4-BE49-F238E27FC236}">
                <a16:creationId xmlns:a16="http://schemas.microsoft.com/office/drawing/2014/main" id="{8B877FA9-E708-4B00-9C97-C933DD39FA66}"/>
              </a:ext>
            </a:extLst>
          </p:cNvPr>
          <p:cNvPicPr>
            <a:picLocks noChangeAspect="1"/>
          </p:cNvPicPr>
          <p:nvPr/>
        </p:nvPicPr>
        <p:blipFill>
          <a:blip r:embed="rId3"/>
          <a:stretch>
            <a:fillRect/>
          </a:stretch>
        </p:blipFill>
        <p:spPr>
          <a:xfrm>
            <a:off x="362179" y="1212592"/>
            <a:ext cx="2780737" cy="1849120"/>
          </a:xfrm>
          <a:prstGeom prst="rect">
            <a:avLst/>
          </a:prstGeom>
        </p:spPr>
      </p:pic>
      <p:pic>
        <p:nvPicPr>
          <p:cNvPr id="5" name="圖片 4">
            <a:extLst>
              <a:ext uri="{FF2B5EF4-FFF2-40B4-BE49-F238E27FC236}">
                <a16:creationId xmlns:a16="http://schemas.microsoft.com/office/drawing/2014/main" id="{E0D7D0B1-CB8F-44AD-8E06-F1257704D977}"/>
              </a:ext>
            </a:extLst>
          </p:cNvPr>
          <p:cNvPicPr>
            <a:picLocks noChangeAspect="1"/>
          </p:cNvPicPr>
          <p:nvPr/>
        </p:nvPicPr>
        <p:blipFill>
          <a:blip r:embed="rId4"/>
          <a:stretch>
            <a:fillRect/>
          </a:stretch>
        </p:blipFill>
        <p:spPr>
          <a:xfrm>
            <a:off x="3234151" y="1212592"/>
            <a:ext cx="3018867" cy="1849120"/>
          </a:xfrm>
          <a:prstGeom prst="rect">
            <a:avLst/>
          </a:prstGeom>
        </p:spPr>
      </p:pic>
      <p:pic>
        <p:nvPicPr>
          <p:cNvPr id="7" name="圖片 6">
            <a:extLst>
              <a:ext uri="{FF2B5EF4-FFF2-40B4-BE49-F238E27FC236}">
                <a16:creationId xmlns:a16="http://schemas.microsoft.com/office/drawing/2014/main" id="{288E9559-E5AC-4130-87D5-CBBED5E684B6}"/>
              </a:ext>
            </a:extLst>
          </p:cNvPr>
          <p:cNvPicPr>
            <a:picLocks noChangeAspect="1"/>
          </p:cNvPicPr>
          <p:nvPr/>
        </p:nvPicPr>
        <p:blipFill>
          <a:blip r:embed="rId5"/>
          <a:stretch>
            <a:fillRect/>
          </a:stretch>
        </p:blipFill>
        <p:spPr>
          <a:xfrm>
            <a:off x="6040484" y="1250667"/>
            <a:ext cx="6017204" cy="4612947"/>
          </a:xfrm>
          <a:prstGeom prst="rect">
            <a:avLst/>
          </a:prstGeom>
        </p:spPr>
      </p:pic>
      <p:pic>
        <p:nvPicPr>
          <p:cNvPr id="9" name="圖片 8">
            <a:extLst>
              <a:ext uri="{FF2B5EF4-FFF2-40B4-BE49-F238E27FC236}">
                <a16:creationId xmlns:a16="http://schemas.microsoft.com/office/drawing/2014/main" id="{F71025A6-DF66-422A-91D9-A9DFC258BB6A}"/>
              </a:ext>
            </a:extLst>
          </p:cNvPr>
          <p:cNvPicPr>
            <a:picLocks noChangeAspect="1"/>
          </p:cNvPicPr>
          <p:nvPr/>
        </p:nvPicPr>
        <p:blipFill>
          <a:blip r:embed="rId6"/>
          <a:stretch>
            <a:fillRect/>
          </a:stretch>
        </p:blipFill>
        <p:spPr>
          <a:xfrm>
            <a:off x="1350323" y="3557140"/>
            <a:ext cx="3767655" cy="1975275"/>
          </a:xfrm>
          <a:prstGeom prst="rect">
            <a:avLst/>
          </a:prstGeom>
        </p:spPr>
      </p:pic>
    </p:spTree>
    <p:extLst>
      <p:ext uri="{BB962C8B-B14F-4D97-AF65-F5344CB8AC3E}">
        <p14:creationId xmlns:p14="http://schemas.microsoft.com/office/powerpoint/2010/main" val="490352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5189AA8-1605-425C-B571-5AEAC889FE24}"/>
              </a:ext>
            </a:extLst>
          </p:cNvPr>
          <p:cNvSpPr/>
          <p:nvPr/>
        </p:nvSpPr>
        <p:spPr>
          <a:xfrm>
            <a:off x="0" y="4812145"/>
            <a:ext cx="12192000" cy="2031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normAutofit/>
          </a:bodyPr>
          <a:lstStyle/>
          <a:p>
            <a:r>
              <a:rPr lang="zh-TW" altLang="en-US" dirty="0"/>
              <a:t>實作與</a:t>
            </a:r>
            <a:r>
              <a:rPr lang="zh-TW" altLang="zh-TW" dirty="0"/>
              <a:t>量測</a:t>
            </a:r>
            <a:endParaRPr lang="zh-TW" altLang="en-US" dirty="0"/>
          </a:p>
        </p:txBody>
      </p:sp>
      <p:pic>
        <p:nvPicPr>
          <p:cNvPr id="9" name="內容版面配置區 8">
            <a:extLst>
              <a:ext uri="{FF2B5EF4-FFF2-40B4-BE49-F238E27FC236}">
                <a16:creationId xmlns:a16="http://schemas.microsoft.com/office/drawing/2014/main" id="{7C61D57B-7FCD-491C-85AB-0FBF3A39A4E6}"/>
              </a:ext>
            </a:extLst>
          </p:cNvPr>
          <p:cNvPicPr>
            <a:picLocks noGrp="1" noChangeAspect="1"/>
          </p:cNvPicPr>
          <p:nvPr>
            <p:ph sz="quarter" idx="10"/>
          </p:nvPr>
        </p:nvPicPr>
        <p:blipFill>
          <a:blip r:embed="rId3"/>
          <a:stretch>
            <a:fillRect/>
          </a:stretch>
        </p:blipFill>
        <p:spPr>
          <a:xfrm>
            <a:off x="778950" y="4331077"/>
            <a:ext cx="2517866" cy="1682642"/>
          </a:xfrm>
          <a:prstGeom prst="rect">
            <a:avLst/>
          </a:prstGeom>
        </p:spPr>
      </p:pic>
      <p:pic>
        <p:nvPicPr>
          <p:cNvPr id="10" name="圖片 9">
            <a:extLst>
              <a:ext uri="{FF2B5EF4-FFF2-40B4-BE49-F238E27FC236}">
                <a16:creationId xmlns:a16="http://schemas.microsoft.com/office/drawing/2014/main" id="{7318DA6C-AA03-466D-917C-9A8E08014DC5}"/>
              </a:ext>
            </a:extLst>
          </p:cNvPr>
          <p:cNvPicPr>
            <a:picLocks noChangeAspect="1"/>
          </p:cNvPicPr>
          <p:nvPr/>
        </p:nvPicPr>
        <p:blipFill>
          <a:blip r:embed="rId4"/>
          <a:stretch>
            <a:fillRect/>
          </a:stretch>
        </p:blipFill>
        <p:spPr>
          <a:xfrm>
            <a:off x="3390822" y="4331077"/>
            <a:ext cx="2517866" cy="1682642"/>
          </a:xfrm>
          <a:prstGeom prst="rect">
            <a:avLst/>
          </a:prstGeom>
        </p:spPr>
      </p:pic>
      <p:pic>
        <p:nvPicPr>
          <p:cNvPr id="11" name="圖片 10">
            <a:extLst>
              <a:ext uri="{FF2B5EF4-FFF2-40B4-BE49-F238E27FC236}">
                <a16:creationId xmlns:a16="http://schemas.microsoft.com/office/drawing/2014/main" id="{AF15B4CA-A24A-47C3-84D1-CE6C6BBDC3D0}"/>
              </a:ext>
            </a:extLst>
          </p:cNvPr>
          <p:cNvPicPr>
            <a:picLocks noChangeAspect="1"/>
          </p:cNvPicPr>
          <p:nvPr/>
        </p:nvPicPr>
        <p:blipFill>
          <a:blip r:embed="rId5"/>
          <a:stretch>
            <a:fillRect/>
          </a:stretch>
        </p:blipFill>
        <p:spPr>
          <a:xfrm>
            <a:off x="778950" y="1419926"/>
            <a:ext cx="5041829" cy="2780017"/>
          </a:xfrm>
          <a:prstGeom prst="rect">
            <a:avLst/>
          </a:prstGeom>
        </p:spPr>
      </p:pic>
      <p:pic>
        <p:nvPicPr>
          <p:cNvPr id="12" name="圖片 11">
            <a:extLst>
              <a:ext uri="{FF2B5EF4-FFF2-40B4-BE49-F238E27FC236}">
                <a16:creationId xmlns:a16="http://schemas.microsoft.com/office/drawing/2014/main" id="{A6CCEE24-A541-4B40-B9F9-59D4D7ED5980}"/>
              </a:ext>
            </a:extLst>
          </p:cNvPr>
          <p:cNvPicPr>
            <a:picLocks noChangeAspect="1"/>
          </p:cNvPicPr>
          <p:nvPr/>
        </p:nvPicPr>
        <p:blipFill rotWithShape="1">
          <a:blip r:embed="rId6"/>
          <a:srcRect l="7007" t="9381" r="11855" b="2401"/>
          <a:stretch/>
        </p:blipFill>
        <p:spPr>
          <a:xfrm>
            <a:off x="6295134" y="2800842"/>
            <a:ext cx="4867564" cy="4057158"/>
          </a:xfrm>
          <a:prstGeom prst="rect">
            <a:avLst/>
          </a:prstGeom>
          <a:solidFill>
            <a:schemeClr val="bg1"/>
          </a:solidFill>
        </p:spPr>
      </p:pic>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9054835" y="6426908"/>
            <a:ext cx="2743200" cy="365125"/>
          </a:xfrm>
        </p:spPr>
        <p:txBody>
          <a:bodyPr/>
          <a:lstStyle/>
          <a:p>
            <a:fld id="{E30A4B70-4C30-4F3C-8D12-57A1CF08E62E}" type="slidenum">
              <a:rPr lang="zh-TW" altLang="en-US" smtClean="0"/>
              <a:t>74</a:t>
            </a:fld>
            <a:endParaRPr lang="zh-TW" altLang="en-US" dirty="0"/>
          </a:p>
        </p:txBody>
      </p:sp>
      <p:pic>
        <p:nvPicPr>
          <p:cNvPr id="5" name="圖片 4">
            <a:extLst>
              <a:ext uri="{FF2B5EF4-FFF2-40B4-BE49-F238E27FC236}">
                <a16:creationId xmlns:a16="http://schemas.microsoft.com/office/drawing/2014/main" id="{9F51C7FF-0C58-4638-A5F1-00FB5EB68414}"/>
              </a:ext>
            </a:extLst>
          </p:cNvPr>
          <p:cNvPicPr>
            <a:picLocks noChangeAspect="1"/>
          </p:cNvPicPr>
          <p:nvPr/>
        </p:nvPicPr>
        <p:blipFill>
          <a:blip r:embed="rId7"/>
          <a:stretch>
            <a:fillRect/>
          </a:stretch>
        </p:blipFill>
        <p:spPr>
          <a:xfrm>
            <a:off x="7443031" y="1200832"/>
            <a:ext cx="3223607" cy="1690046"/>
          </a:xfrm>
          <a:prstGeom prst="rect">
            <a:avLst/>
          </a:prstGeom>
        </p:spPr>
      </p:pic>
    </p:spTree>
    <p:extLst>
      <p:ext uri="{BB962C8B-B14F-4D97-AF65-F5344CB8AC3E}">
        <p14:creationId xmlns:p14="http://schemas.microsoft.com/office/powerpoint/2010/main" val="3676632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D2589FA8-F71B-46EC-9505-02428B67E51C}"/>
              </a:ext>
            </a:extLst>
          </p:cNvPr>
          <p:cNvPicPr>
            <a:picLocks noChangeAspect="1"/>
          </p:cNvPicPr>
          <p:nvPr/>
        </p:nvPicPr>
        <p:blipFill>
          <a:blip r:embed="rId3"/>
          <a:stretch>
            <a:fillRect/>
          </a:stretch>
        </p:blipFill>
        <p:spPr>
          <a:xfrm>
            <a:off x="1646858" y="1309467"/>
            <a:ext cx="9260627" cy="4608975"/>
          </a:xfrm>
          <a:prstGeom prst="rect">
            <a:avLst/>
          </a:prstGeom>
        </p:spPr>
      </p:pic>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normAutofit/>
          </a:bodyPr>
          <a:lstStyle/>
          <a:p>
            <a:r>
              <a:rPr lang="zh-TW" altLang="zh-TW" dirty="0"/>
              <a:t>文獻比較與討論</a:t>
            </a:r>
            <a:endParaRPr lang="zh-TW" altLang="en-US" dirty="0"/>
          </a:p>
        </p:txBody>
      </p:sp>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75</a:t>
            </a:fld>
            <a:endParaRPr lang="zh-TW" altLang="en-US"/>
          </a:p>
        </p:txBody>
      </p:sp>
      <p:sp>
        <p:nvSpPr>
          <p:cNvPr id="5" name="矩形 4">
            <a:extLst>
              <a:ext uri="{FF2B5EF4-FFF2-40B4-BE49-F238E27FC236}">
                <a16:creationId xmlns:a16="http://schemas.microsoft.com/office/drawing/2014/main" id="{9197DF50-D542-44C5-AA68-9A83EB25AE80}"/>
              </a:ext>
            </a:extLst>
          </p:cNvPr>
          <p:cNvSpPr/>
          <p:nvPr/>
        </p:nvSpPr>
        <p:spPr>
          <a:xfrm>
            <a:off x="9753735" y="2364897"/>
            <a:ext cx="1054359" cy="251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9FD239C4-72A6-4C55-B835-43DA9508F0F7}"/>
              </a:ext>
            </a:extLst>
          </p:cNvPr>
          <p:cNvSpPr/>
          <p:nvPr/>
        </p:nvSpPr>
        <p:spPr>
          <a:xfrm>
            <a:off x="9763676" y="3350058"/>
            <a:ext cx="1054359" cy="481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8041AF23-A87F-4A81-901A-0A3F5458F582}"/>
              </a:ext>
            </a:extLst>
          </p:cNvPr>
          <p:cNvSpPr/>
          <p:nvPr/>
        </p:nvSpPr>
        <p:spPr>
          <a:xfrm>
            <a:off x="8025714" y="2364897"/>
            <a:ext cx="790296" cy="251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7D46533B-8583-40E8-AD9A-920E49082F4C}"/>
              </a:ext>
            </a:extLst>
          </p:cNvPr>
          <p:cNvSpPr/>
          <p:nvPr/>
        </p:nvSpPr>
        <p:spPr>
          <a:xfrm>
            <a:off x="9783554" y="4275696"/>
            <a:ext cx="1054359" cy="251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0D20FDFE-9248-4F2B-8EFF-F4BC7C445758}"/>
              </a:ext>
            </a:extLst>
          </p:cNvPr>
          <p:cNvSpPr/>
          <p:nvPr/>
        </p:nvSpPr>
        <p:spPr>
          <a:xfrm>
            <a:off x="8025713" y="4713337"/>
            <a:ext cx="790296" cy="251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DADBF5FE-CA5D-455B-8C0C-BEE1E9480376}"/>
              </a:ext>
            </a:extLst>
          </p:cNvPr>
          <p:cNvSpPr/>
          <p:nvPr/>
        </p:nvSpPr>
        <p:spPr>
          <a:xfrm>
            <a:off x="9797751" y="5217093"/>
            <a:ext cx="1054359" cy="251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CA0F7D95-C914-4A74-B308-90D98387F225}"/>
              </a:ext>
            </a:extLst>
          </p:cNvPr>
          <p:cNvSpPr/>
          <p:nvPr/>
        </p:nvSpPr>
        <p:spPr>
          <a:xfrm>
            <a:off x="8025713" y="3074995"/>
            <a:ext cx="736035" cy="251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88545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normAutofit/>
          </a:bodyPr>
          <a:lstStyle/>
          <a:p>
            <a:r>
              <a:rPr lang="zh-TW" altLang="zh-TW" dirty="0"/>
              <a:t>結論</a:t>
            </a:r>
            <a:endParaRPr lang="zh-TW" altLang="en-US" dirty="0"/>
          </a:p>
        </p:txBody>
      </p:sp>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76</a:t>
            </a:fld>
            <a:endParaRPr lang="zh-TW" altLang="en-US"/>
          </a:p>
        </p:txBody>
      </p:sp>
      <p:sp>
        <p:nvSpPr>
          <p:cNvPr id="5" name="內容版面配置區 4">
            <a:extLst>
              <a:ext uri="{FF2B5EF4-FFF2-40B4-BE49-F238E27FC236}">
                <a16:creationId xmlns:a16="http://schemas.microsoft.com/office/drawing/2014/main" id="{11DDE8BE-087E-417F-BA5F-1EDD520FC0C2}"/>
              </a:ext>
            </a:extLst>
          </p:cNvPr>
          <p:cNvSpPr>
            <a:spLocks noGrp="1"/>
          </p:cNvSpPr>
          <p:nvPr>
            <p:ph sz="quarter" idx="10"/>
          </p:nvPr>
        </p:nvSpPr>
        <p:spPr/>
        <p:txBody>
          <a:bodyPr/>
          <a:lstStyle/>
          <a:p>
            <a:r>
              <a:rPr lang="zh-TW" altLang="zh-TW" dirty="0"/>
              <a:t>利用交錯、重疊和缺陷地結構，產生尺寸緊湊、小插入損耗和高選擇性的濾波器性能。</a:t>
            </a:r>
            <a:endParaRPr lang="en-US" altLang="zh-TW" dirty="0"/>
          </a:p>
          <a:p>
            <a:r>
              <a:rPr lang="zh-TW" altLang="en-US" dirty="0"/>
              <a:t>實現</a:t>
            </a:r>
            <a:r>
              <a:rPr lang="en-US" altLang="zh-TW" dirty="0"/>
              <a:t>Ka </a:t>
            </a:r>
            <a:r>
              <a:rPr lang="zh-TW" altLang="en-US" dirty="0"/>
              <a:t>頻段帶通濾波器設計</a:t>
            </a:r>
            <a:endParaRPr lang="en-US" altLang="zh-TW" dirty="0"/>
          </a:p>
          <a:p>
            <a:r>
              <a:rPr lang="zh-TW" altLang="en-US" dirty="0"/>
              <a:t>具有</a:t>
            </a:r>
            <a:r>
              <a:rPr lang="en-US" altLang="zh-TW" dirty="0"/>
              <a:t>2</a:t>
            </a:r>
            <a:r>
              <a:rPr lang="zh-TW" altLang="en-US" dirty="0"/>
              <a:t>個傳輸零點，可有效調整抑制頻帶。</a:t>
            </a:r>
            <a:endParaRPr lang="en-US" altLang="zh-TW" dirty="0"/>
          </a:p>
          <a:p>
            <a:r>
              <a:rPr lang="zh-TW" altLang="zh-TW" dirty="0"/>
              <a:t>集總元件方法適合在毫米波頻段的晶片帶通濾波器設計。</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552917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397261-8813-4AD9-999B-6958D256B80B}"/>
              </a:ext>
            </a:extLst>
          </p:cNvPr>
          <p:cNvSpPr>
            <a:spLocks noGrp="1"/>
          </p:cNvSpPr>
          <p:nvPr>
            <p:ph type="title"/>
          </p:nvPr>
        </p:nvSpPr>
        <p:spPr/>
        <p:txBody>
          <a:bodyPr/>
          <a:lstStyle/>
          <a:p>
            <a:r>
              <a:rPr lang="zh-TW" altLang="en-US" dirty="0"/>
              <a:t>目錄</a:t>
            </a:r>
          </a:p>
        </p:txBody>
      </p:sp>
      <p:sp>
        <p:nvSpPr>
          <p:cNvPr id="3" name="內容版面配置區 2">
            <a:extLst>
              <a:ext uri="{FF2B5EF4-FFF2-40B4-BE49-F238E27FC236}">
                <a16:creationId xmlns:a16="http://schemas.microsoft.com/office/drawing/2014/main" id="{31A02017-96EF-4835-B43E-E1AFA7C6BF71}"/>
              </a:ext>
            </a:extLst>
          </p:cNvPr>
          <p:cNvSpPr>
            <a:spLocks noGrp="1"/>
          </p:cNvSpPr>
          <p:nvPr>
            <p:ph sz="quarter" idx="10"/>
          </p:nvPr>
        </p:nvSpPr>
        <p:spPr/>
        <p:txBody>
          <a:bodyPr>
            <a:normAutofit/>
          </a:bodyPr>
          <a:lstStyle/>
          <a:p>
            <a:pPr marL="514350" indent="-514350">
              <a:buFont typeface="+mj-ea"/>
              <a:buAutoNum type="ea1ChtPeriod"/>
            </a:pPr>
            <a:r>
              <a:rPr lang="zh-TW" altLang="en-US" dirty="0">
                <a:solidFill>
                  <a:schemeClr val="bg2">
                    <a:lumMod val="75000"/>
                  </a:schemeClr>
                </a:solidFill>
              </a:rPr>
              <a:t>介紹</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應用於智慧型手錶的可重構頻率天線設計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具有波束切換的可重構毫米波天線設計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波束成形系統的相控毫米波陣列天線設計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指叉式微帶濾波器於毫米波頻帶之設計</a:t>
            </a:r>
            <a:endParaRPr lang="en-US" altLang="zh-TW" dirty="0">
              <a:solidFill>
                <a:schemeClr val="bg2">
                  <a:lumMod val="75000"/>
                </a:schemeClr>
              </a:solidFill>
            </a:endParaRPr>
          </a:p>
          <a:p>
            <a:pPr marL="514350" indent="-514350">
              <a:buFont typeface="+mj-ea"/>
              <a:buAutoNum type="ea1ChtPeriod"/>
            </a:pPr>
            <a:r>
              <a:rPr lang="zh-TW" altLang="zh-TW" dirty="0">
                <a:solidFill>
                  <a:schemeClr val="bg2">
                    <a:lumMod val="75000"/>
                  </a:schemeClr>
                </a:solidFill>
              </a:rPr>
              <a:t>毫米波晶片天線設計</a:t>
            </a:r>
            <a:endParaRPr lang="en-US" altLang="zh-TW" dirty="0">
              <a:solidFill>
                <a:schemeClr val="bg2">
                  <a:lumMod val="75000"/>
                </a:schemeClr>
              </a:solidFill>
            </a:endParaRPr>
          </a:p>
          <a:p>
            <a:pPr marL="514350" indent="-514350">
              <a:buFont typeface="+mj-ea"/>
              <a:buAutoNum type="ea1ChtPeriod"/>
            </a:pPr>
            <a:r>
              <a:rPr lang="en-US" altLang="zh-TW" dirty="0">
                <a:solidFill>
                  <a:schemeClr val="bg2">
                    <a:lumMod val="75000"/>
                  </a:schemeClr>
                </a:solidFill>
              </a:rPr>
              <a:t>Ka</a:t>
            </a:r>
            <a:r>
              <a:rPr lang="zh-TW" altLang="zh-TW" dirty="0">
                <a:solidFill>
                  <a:schemeClr val="bg2">
                    <a:lumMod val="75000"/>
                  </a:schemeClr>
                </a:solidFill>
              </a:rPr>
              <a:t>頻段帶通濾波器之晶片設計</a:t>
            </a:r>
            <a:endParaRPr lang="en-US" altLang="zh-TW" dirty="0">
              <a:solidFill>
                <a:schemeClr val="bg2">
                  <a:lumMod val="75000"/>
                </a:schemeClr>
              </a:solidFill>
            </a:endParaRPr>
          </a:p>
          <a:p>
            <a:pPr marL="914400" indent="-914400">
              <a:buFont typeface="+mj-ea"/>
              <a:buAutoNum type="ea1ChtPeriod"/>
            </a:pPr>
            <a:r>
              <a:rPr lang="zh-TW" altLang="en-US" sz="4800" dirty="0">
                <a:solidFill>
                  <a:srgbClr val="FF0000"/>
                </a:solidFill>
              </a:rPr>
              <a:t>總結</a:t>
            </a:r>
          </a:p>
        </p:txBody>
      </p:sp>
      <p:sp>
        <p:nvSpPr>
          <p:cNvPr id="4" name="投影片編號版面配置區 3">
            <a:extLst>
              <a:ext uri="{FF2B5EF4-FFF2-40B4-BE49-F238E27FC236}">
                <a16:creationId xmlns:a16="http://schemas.microsoft.com/office/drawing/2014/main" id="{CB74D9EC-8CD9-4216-81AA-32601A7AFF40}"/>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77</a:t>
            </a:fld>
            <a:endParaRPr lang="zh-TW" altLang="en-US"/>
          </a:p>
        </p:txBody>
      </p:sp>
    </p:spTree>
    <p:extLst>
      <p:ext uri="{BB962C8B-B14F-4D97-AF65-F5344CB8AC3E}">
        <p14:creationId xmlns:p14="http://schemas.microsoft.com/office/powerpoint/2010/main" val="2260071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933FC5-988B-4997-AC03-844BA2FB5EF2}"/>
              </a:ext>
            </a:extLst>
          </p:cNvPr>
          <p:cNvSpPr>
            <a:spLocks noGrp="1"/>
          </p:cNvSpPr>
          <p:nvPr>
            <p:ph type="title"/>
          </p:nvPr>
        </p:nvSpPr>
        <p:spPr/>
        <p:txBody>
          <a:bodyPr/>
          <a:lstStyle/>
          <a:p>
            <a:r>
              <a:rPr lang="zh-TW" altLang="en-US" dirty="0"/>
              <a:t>總結</a:t>
            </a:r>
          </a:p>
        </p:txBody>
      </p:sp>
      <p:sp>
        <p:nvSpPr>
          <p:cNvPr id="4" name="投影片編號版面配置區 3">
            <a:extLst>
              <a:ext uri="{FF2B5EF4-FFF2-40B4-BE49-F238E27FC236}">
                <a16:creationId xmlns:a16="http://schemas.microsoft.com/office/drawing/2014/main" id="{558FD875-42C9-4A62-9405-42F6521017C9}"/>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78</a:t>
            </a:fld>
            <a:endParaRPr lang="zh-TW" altLang="en-US"/>
          </a:p>
        </p:txBody>
      </p:sp>
      <p:sp>
        <p:nvSpPr>
          <p:cNvPr id="6" name="內容版面配置區 5">
            <a:extLst>
              <a:ext uri="{FF2B5EF4-FFF2-40B4-BE49-F238E27FC236}">
                <a16:creationId xmlns:a16="http://schemas.microsoft.com/office/drawing/2014/main" id="{296257D8-5634-4936-BAC9-A57A0093A4FB}"/>
              </a:ext>
            </a:extLst>
          </p:cNvPr>
          <p:cNvSpPr>
            <a:spLocks noGrp="1"/>
          </p:cNvSpPr>
          <p:nvPr>
            <p:ph sz="quarter" idx="10"/>
          </p:nvPr>
        </p:nvSpPr>
        <p:spPr>
          <a:xfrm>
            <a:off x="838200" y="1154545"/>
            <a:ext cx="10515600" cy="4932219"/>
          </a:xfrm>
        </p:spPr>
        <p:txBody>
          <a:bodyPr>
            <a:normAutofit lnSpcReduction="10000"/>
          </a:bodyPr>
          <a:lstStyle/>
          <a:p>
            <a:pPr>
              <a:lnSpc>
                <a:spcPct val="100000"/>
              </a:lnSpc>
            </a:pPr>
            <a:r>
              <a:rPr lang="zh-TW" altLang="zh-TW" dirty="0"/>
              <a:t>針對</a:t>
            </a:r>
            <a:r>
              <a:rPr lang="en-US" altLang="zh-TW" dirty="0"/>
              <a:t>5G</a:t>
            </a:r>
            <a:r>
              <a:rPr lang="zh-TW" altLang="zh-TW" dirty="0"/>
              <a:t>的</a:t>
            </a:r>
            <a:r>
              <a:rPr lang="en-US" altLang="zh-TW" dirty="0"/>
              <a:t>FR1</a:t>
            </a:r>
            <a:r>
              <a:rPr lang="zh-TW" altLang="zh-TW" dirty="0"/>
              <a:t>和</a:t>
            </a:r>
            <a:r>
              <a:rPr lang="en-US" altLang="zh-TW" dirty="0"/>
              <a:t>FR2</a:t>
            </a:r>
            <a:r>
              <a:rPr lang="zh-TW" altLang="zh-TW" dirty="0"/>
              <a:t>分別在</a:t>
            </a:r>
            <a:r>
              <a:rPr lang="en-US" altLang="zh-TW" dirty="0"/>
              <a:t>PCB</a:t>
            </a:r>
            <a:r>
              <a:rPr lang="zh-TW" altLang="zh-TW" dirty="0"/>
              <a:t>與晶片設計了天線和濾波器</a:t>
            </a:r>
            <a:endParaRPr lang="en-US" altLang="zh-TW" dirty="0"/>
          </a:p>
          <a:p>
            <a:pPr>
              <a:lnSpc>
                <a:spcPct val="100000"/>
              </a:lnSpc>
            </a:pPr>
            <a:r>
              <a:rPr lang="en-US" altLang="zh-TW" dirty="0"/>
              <a:t>PCB</a:t>
            </a:r>
            <a:r>
              <a:rPr lang="zh-TW" altLang="zh-TW" dirty="0"/>
              <a:t>做了三款可重構天線</a:t>
            </a:r>
            <a:r>
              <a:rPr lang="zh-TW" altLang="en-US" dirty="0"/>
              <a:t>，透過簡單架構實現了頻率與波束的可控性，</a:t>
            </a:r>
            <a:r>
              <a:rPr lang="zh-TW" altLang="zh-TW" dirty="0"/>
              <a:t>未來能過使用微機電控制開關，使可重構天線發揮更大的功用。</a:t>
            </a:r>
            <a:endParaRPr lang="en-US" altLang="zh-TW" dirty="0"/>
          </a:p>
          <a:p>
            <a:pPr>
              <a:lnSpc>
                <a:spcPct val="100000"/>
              </a:lnSpc>
            </a:pPr>
            <a:r>
              <a:rPr lang="en-US" altLang="zh-TW" dirty="0"/>
              <a:t>PCB</a:t>
            </a:r>
            <a:r>
              <a:rPr lang="zh-TW" altLang="zh-TW" dirty="0"/>
              <a:t>平面帶通濾波器</a:t>
            </a:r>
            <a:r>
              <a:rPr lang="zh-TW" altLang="en-US" dirty="0"/>
              <a:t>設計，成功用於</a:t>
            </a:r>
            <a:r>
              <a:rPr lang="en-US" altLang="zh-TW" dirty="0"/>
              <a:t>5G</a:t>
            </a:r>
            <a:r>
              <a:rPr lang="zh-TW" altLang="en-US" dirty="0"/>
              <a:t>毫米波頻段，雖然插入損耗有點不理想，未來可以透過不同材料進行改善。</a:t>
            </a:r>
            <a:endParaRPr lang="en-US" altLang="zh-TW" dirty="0"/>
          </a:p>
          <a:p>
            <a:pPr>
              <a:lnSpc>
                <a:spcPct val="100000"/>
              </a:lnSpc>
            </a:pPr>
            <a:r>
              <a:rPr lang="zh-TW" altLang="zh-TW" dirty="0"/>
              <a:t>分別做了晶片天線和晶片濾波器</a:t>
            </a:r>
            <a:r>
              <a:rPr lang="zh-TW" altLang="en-US" dirty="0"/>
              <a:t>，在功能上都實現不錯的結果，之後可朝向晶片整合的設計繼續發想。</a:t>
            </a:r>
            <a:endParaRPr lang="en-US" altLang="zh-TW" dirty="0"/>
          </a:p>
          <a:p>
            <a:pPr>
              <a:lnSpc>
                <a:spcPct val="100000"/>
              </a:lnSpc>
            </a:pPr>
            <a:r>
              <a:rPr lang="zh-TW" altLang="en-US" dirty="0"/>
              <a:t>上述研究主題皆完成：設計流程分析、實體製造、模擬與量測結果比較，由此可知上述對</a:t>
            </a:r>
            <a:r>
              <a:rPr lang="zh-TW" altLang="zh-TW" dirty="0"/>
              <a:t>智慧手錶、毫米波通訊及晶片整合設計等領域，皆具有競爭優勢。</a:t>
            </a:r>
            <a:endParaRPr lang="en-US" altLang="zh-TW" dirty="0"/>
          </a:p>
        </p:txBody>
      </p:sp>
    </p:spTree>
    <p:extLst>
      <p:ext uri="{BB962C8B-B14F-4D97-AF65-F5344CB8AC3E}">
        <p14:creationId xmlns:p14="http://schemas.microsoft.com/office/powerpoint/2010/main" val="425891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1B6FE828-52CB-4371-B470-102962DE6331}"/>
              </a:ext>
            </a:extLst>
          </p:cNvPr>
          <p:cNvGrpSpPr/>
          <p:nvPr/>
        </p:nvGrpSpPr>
        <p:grpSpPr>
          <a:xfrm>
            <a:off x="454287" y="3868705"/>
            <a:ext cx="2458241" cy="2085029"/>
            <a:chOff x="454287" y="3868705"/>
            <a:chExt cx="2458241" cy="2085029"/>
          </a:xfrm>
        </p:grpSpPr>
        <p:pic>
          <p:nvPicPr>
            <p:cNvPr id="7" name="圖片 6">
              <a:extLst>
                <a:ext uri="{FF2B5EF4-FFF2-40B4-BE49-F238E27FC236}">
                  <a16:creationId xmlns:a16="http://schemas.microsoft.com/office/drawing/2014/main" id="{46D37A44-54FC-4DEC-8159-BA02BFB2E91F}"/>
                </a:ext>
              </a:extLst>
            </p:cNvPr>
            <p:cNvPicPr>
              <a:picLocks noChangeAspect="1"/>
            </p:cNvPicPr>
            <p:nvPr/>
          </p:nvPicPr>
          <p:blipFill rotWithShape="1">
            <a:blip r:embed="rId3"/>
            <a:srcRect l="6180"/>
            <a:stretch/>
          </p:blipFill>
          <p:spPr>
            <a:xfrm>
              <a:off x="454287" y="3868705"/>
              <a:ext cx="2458241" cy="2085029"/>
            </a:xfrm>
            <a:prstGeom prst="rect">
              <a:avLst/>
            </a:prstGeom>
          </p:spPr>
        </p:pic>
        <p:sp>
          <p:nvSpPr>
            <p:cNvPr id="3" name="矩形 2">
              <a:extLst>
                <a:ext uri="{FF2B5EF4-FFF2-40B4-BE49-F238E27FC236}">
                  <a16:creationId xmlns:a16="http://schemas.microsoft.com/office/drawing/2014/main" id="{A81CCC9E-891E-48DB-9432-7EA55885D0FE}"/>
                </a:ext>
              </a:extLst>
            </p:cNvPr>
            <p:cNvSpPr/>
            <p:nvPr/>
          </p:nvSpPr>
          <p:spPr>
            <a:xfrm>
              <a:off x="838200" y="5584402"/>
              <a:ext cx="1691489" cy="369332"/>
            </a:xfrm>
            <a:prstGeom prst="rect">
              <a:avLst/>
            </a:prstGeom>
          </p:spPr>
          <p:txBody>
            <a:bodyPr wrap="none">
              <a:spAutoFit/>
            </a:bodyPr>
            <a:lstStyle/>
            <a:p>
              <a:r>
                <a:rPr lang="en-US" altLang="zh-TW" dirty="0">
                  <a:solidFill>
                    <a:schemeClr val="bg1"/>
                  </a:solidFill>
                </a:rPr>
                <a:t>Agilent E5071C</a:t>
              </a:r>
              <a:endParaRPr lang="zh-TW" altLang="en-US" dirty="0">
                <a:solidFill>
                  <a:schemeClr val="bg1"/>
                </a:solidFill>
              </a:endParaRPr>
            </a:p>
          </p:txBody>
        </p:sp>
      </p:grpSp>
      <p:sp>
        <p:nvSpPr>
          <p:cNvPr id="2" name="標題 1">
            <a:extLst>
              <a:ext uri="{FF2B5EF4-FFF2-40B4-BE49-F238E27FC236}">
                <a16:creationId xmlns:a16="http://schemas.microsoft.com/office/drawing/2014/main" id="{CBC5DB6F-B05D-4DD3-BECD-1960D6BAEA38}"/>
              </a:ext>
            </a:extLst>
          </p:cNvPr>
          <p:cNvSpPr>
            <a:spLocks noGrp="1"/>
          </p:cNvSpPr>
          <p:nvPr>
            <p:ph type="title"/>
          </p:nvPr>
        </p:nvSpPr>
        <p:spPr/>
        <p:txBody>
          <a:bodyPr/>
          <a:lstStyle/>
          <a:p>
            <a:r>
              <a:rPr lang="zh-TW" altLang="en-US" dirty="0"/>
              <a:t>天線實作與量測環境架設</a:t>
            </a:r>
          </a:p>
        </p:txBody>
      </p:sp>
      <p:sp>
        <p:nvSpPr>
          <p:cNvPr id="4" name="投影片編號版面配置區 3">
            <a:extLst>
              <a:ext uri="{FF2B5EF4-FFF2-40B4-BE49-F238E27FC236}">
                <a16:creationId xmlns:a16="http://schemas.microsoft.com/office/drawing/2014/main" id="{FA692864-B306-4302-ABDB-08CC801B78B8}"/>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7</a:t>
            </a:fld>
            <a:endParaRPr lang="zh-TW" altLang="en-US"/>
          </a:p>
        </p:txBody>
      </p:sp>
      <p:pic>
        <p:nvPicPr>
          <p:cNvPr id="10" name="圖片 9">
            <a:extLst>
              <a:ext uri="{FF2B5EF4-FFF2-40B4-BE49-F238E27FC236}">
                <a16:creationId xmlns:a16="http://schemas.microsoft.com/office/drawing/2014/main" id="{34107E7E-4513-4CBB-BF5A-CC84D756ADDA}"/>
              </a:ext>
            </a:extLst>
          </p:cNvPr>
          <p:cNvPicPr>
            <a:picLocks noChangeAspect="1"/>
          </p:cNvPicPr>
          <p:nvPr/>
        </p:nvPicPr>
        <p:blipFill>
          <a:blip r:embed="rId4"/>
          <a:stretch>
            <a:fillRect/>
          </a:stretch>
        </p:blipFill>
        <p:spPr>
          <a:xfrm>
            <a:off x="9313099" y="1450021"/>
            <a:ext cx="2267616" cy="2160000"/>
          </a:xfrm>
          <a:prstGeom prst="rect">
            <a:avLst/>
          </a:prstGeom>
        </p:spPr>
      </p:pic>
      <p:pic>
        <p:nvPicPr>
          <p:cNvPr id="11" name="圖片 10">
            <a:extLst>
              <a:ext uri="{FF2B5EF4-FFF2-40B4-BE49-F238E27FC236}">
                <a16:creationId xmlns:a16="http://schemas.microsoft.com/office/drawing/2014/main" id="{5E3CE85E-DF7C-41EC-A30E-D3A3B15E70F7}"/>
              </a:ext>
            </a:extLst>
          </p:cNvPr>
          <p:cNvPicPr>
            <a:picLocks noChangeAspect="1"/>
          </p:cNvPicPr>
          <p:nvPr/>
        </p:nvPicPr>
        <p:blipFill>
          <a:blip r:embed="rId5"/>
          <a:stretch>
            <a:fillRect/>
          </a:stretch>
        </p:blipFill>
        <p:spPr>
          <a:xfrm>
            <a:off x="9313099" y="3793734"/>
            <a:ext cx="2267616" cy="2160000"/>
          </a:xfrm>
          <a:prstGeom prst="rect">
            <a:avLst/>
          </a:prstGeom>
        </p:spPr>
      </p:pic>
      <p:pic>
        <p:nvPicPr>
          <p:cNvPr id="12" name="圖片 11">
            <a:extLst>
              <a:ext uri="{FF2B5EF4-FFF2-40B4-BE49-F238E27FC236}">
                <a16:creationId xmlns:a16="http://schemas.microsoft.com/office/drawing/2014/main" id="{BC1E0EE6-9717-4859-99CE-7AC5850951C1}"/>
              </a:ext>
            </a:extLst>
          </p:cNvPr>
          <p:cNvPicPr>
            <a:picLocks noChangeAspect="1"/>
          </p:cNvPicPr>
          <p:nvPr/>
        </p:nvPicPr>
        <p:blipFill>
          <a:blip r:embed="rId6"/>
          <a:stretch>
            <a:fillRect/>
          </a:stretch>
        </p:blipFill>
        <p:spPr>
          <a:xfrm>
            <a:off x="3159564" y="1450022"/>
            <a:ext cx="5908538" cy="4431404"/>
          </a:xfrm>
          <a:prstGeom prst="rect">
            <a:avLst/>
          </a:prstGeom>
        </p:spPr>
      </p:pic>
      <p:pic>
        <p:nvPicPr>
          <p:cNvPr id="9" name="圖片 8">
            <a:extLst>
              <a:ext uri="{FF2B5EF4-FFF2-40B4-BE49-F238E27FC236}">
                <a16:creationId xmlns:a16="http://schemas.microsoft.com/office/drawing/2014/main" id="{D0751C13-D05F-4889-9475-6798108092E3}"/>
              </a:ext>
            </a:extLst>
          </p:cNvPr>
          <p:cNvPicPr/>
          <p:nvPr/>
        </p:nvPicPr>
        <p:blipFill rotWithShape="1">
          <a:blip r:embed="rId7" cstate="print">
            <a:extLst>
              <a:ext uri="{28A0092B-C50C-407E-A947-70E740481C1C}">
                <a14:useLocalDpi xmlns:a14="http://schemas.microsoft.com/office/drawing/2010/main" val="0"/>
              </a:ext>
            </a:extLst>
          </a:blip>
          <a:srcRect r="25908"/>
          <a:stretch/>
        </p:blipFill>
        <p:spPr>
          <a:xfrm>
            <a:off x="454288" y="1306237"/>
            <a:ext cx="2458241" cy="2487497"/>
          </a:xfrm>
          <a:prstGeom prst="rect">
            <a:avLst/>
          </a:prstGeom>
        </p:spPr>
      </p:pic>
    </p:spTree>
    <p:extLst>
      <p:ext uri="{BB962C8B-B14F-4D97-AF65-F5344CB8AC3E}">
        <p14:creationId xmlns:p14="http://schemas.microsoft.com/office/powerpoint/2010/main" val="3530896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44D77A4-CD33-42A5-B17B-20E1545BF8A9}"/>
              </a:ext>
            </a:extLst>
          </p:cNvPr>
          <p:cNvSpPr>
            <a:spLocks noGrp="1"/>
          </p:cNvSpPr>
          <p:nvPr>
            <p:ph type="sldNum" sz="quarter" idx="12"/>
          </p:nvPr>
        </p:nvSpPr>
        <p:spPr/>
        <p:txBody>
          <a:bodyPr/>
          <a:lstStyle/>
          <a:p>
            <a:fld id="{E30A4B70-4C30-4F3C-8D12-57A1CF08E62E}" type="slidenum">
              <a:rPr lang="zh-TW" altLang="en-US" smtClean="0"/>
              <a:t>79</a:t>
            </a:fld>
            <a:endParaRPr lang="zh-TW" altLang="en-US"/>
          </a:p>
        </p:txBody>
      </p:sp>
      <p:sp>
        <p:nvSpPr>
          <p:cNvPr id="4" name="文字方塊 3">
            <a:extLst>
              <a:ext uri="{FF2B5EF4-FFF2-40B4-BE49-F238E27FC236}">
                <a16:creationId xmlns:a16="http://schemas.microsoft.com/office/drawing/2014/main" id="{C166F180-48DC-4448-A509-81CB5DA38111}"/>
              </a:ext>
            </a:extLst>
          </p:cNvPr>
          <p:cNvSpPr txBox="1"/>
          <p:nvPr/>
        </p:nvSpPr>
        <p:spPr>
          <a:xfrm>
            <a:off x="0" y="2809875"/>
            <a:ext cx="12192000" cy="1754326"/>
          </a:xfrm>
          <a:prstGeom prst="rect">
            <a:avLst/>
          </a:prstGeom>
          <a:noFill/>
        </p:spPr>
        <p:txBody>
          <a:bodyPr wrap="square" rtlCol="0">
            <a:spAutoFit/>
          </a:bodyPr>
          <a:lstStyle/>
          <a:p>
            <a:pPr algn="ctr"/>
            <a:r>
              <a:rPr lang="en-US" altLang="zh-TW" sz="5400" dirty="0"/>
              <a:t>Thank you</a:t>
            </a:r>
          </a:p>
          <a:p>
            <a:pPr algn="ctr"/>
            <a:r>
              <a:rPr lang="en-US" altLang="zh-TW" sz="5400" dirty="0"/>
              <a:t>Q</a:t>
            </a:r>
            <a:r>
              <a:rPr lang="zh-TW" altLang="en-US" sz="5400" dirty="0"/>
              <a:t> </a:t>
            </a:r>
            <a:r>
              <a:rPr lang="en-US" altLang="zh-TW" sz="5400" dirty="0"/>
              <a:t>&amp;</a:t>
            </a:r>
            <a:r>
              <a:rPr lang="zh-TW" altLang="en-US" sz="5400" dirty="0"/>
              <a:t> </a:t>
            </a:r>
            <a:r>
              <a:rPr lang="en-US" altLang="zh-TW" sz="5400" dirty="0"/>
              <a:t>A</a:t>
            </a:r>
            <a:endParaRPr lang="zh-TW" altLang="en-US" sz="5400" dirty="0"/>
          </a:p>
        </p:txBody>
      </p:sp>
    </p:spTree>
    <p:extLst>
      <p:ext uri="{BB962C8B-B14F-4D97-AF65-F5344CB8AC3E}">
        <p14:creationId xmlns:p14="http://schemas.microsoft.com/office/powerpoint/2010/main" val="10150218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583805-8586-4EB5-8D0E-F82BC41E91C5}"/>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296DE465-B132-45DD-A78C-F0582C397C8C}"/>
              </a:ext>
            </a:extLst>
          </p:cNvPr>
          <p:cNvSpPr>
            <a:spLocks noGrp="1"/>
          </p:cNvSpPr>
          <p:nvPr>
            <p:ph type="sldNum" sz="quarter" idx="12"/>
          </p:nvPr>
        </p:nvSpPr>
        <p:spPr/>
        <p:txBody>
          <a:bodyPr/>
          <a:lstStyle/>
          <a:p>
            <a:fld id="{E30A4B70-4C30-4F3C-8D12-57A1CF08E62E}" type="slidenum">
              <a:rPr lang="zh-TW" altLang="en-US" smtClean="0"/>
              <a:t>80</a:t>
            </a:fld>
            <a:endParaRPr lang="zh-TW" altLang="en-US"/>
          </a:p>
        </p:txBody>
      </p:sp>
    </p:spTree>
    <p:extLst>
      <p:ext uri="{BB962C8B-B14F-4D97-AF65-F5344CB8AC3E}">
        <p14:creationId xmlns:p14="http://schemas.microsoft.com/office/powerpoint/2010/main" val="288606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5DB6F-B05D-4DD3-BECD-1960D6BAEA38}"/>
              </a:ext>
            </a:extLst>
          </p:cNvPr>
          <p:cNvSpPr>
            <a:spLocks noGrp="1"/>
          </p:cNvSpPr>
          <p:nvPr>
            <p:ph type="title"/>
          </p:nvPr>
        </p:nvSpPr>
        <p:spPr/>
        <p:txBody>
          <a:bodyPr/>
          <a:lstStyle/>
          <a:p>
            <a:r>
              <a:rPr lang="en-US" altLang="zh-TW" dirty="0"/>
              <a:t>Mode_A </a:t>
            </a:r>
            <a:r>
              <a:rPr lang="zh-TW" altLang="en-US" dirty="0"/>
              <a:t>模擬與量測</a:t>
            </a:r>
          </a:p>
        </p:txBody>
      </p:sp>
      <p:sp>
        <p:nvSpPr>
          <p:cNvPr id="4" name="投影片編號版面配置區 3">
            <a:extLst>
              <a:ext uri="{FF2B5EF4-FFF2-40B4-BE49-F238E27FC236}">
                <a16:creationId xmlns:a16="http://schemas.microsoft.com/office/drawing/2014/main" id="{FA692864-B306-4302-ABDB-08CC801B78B8}"/>
              </a:ext>
            </a:extLst>
          </p:cNvPr>
          <p:cNvSpPr>
            <a:spLocks noGrp="1"/>
          </p:cNvSpPr>
          <p:nvPr>
            <p:ph type="sldNum" sz="quarter" idx="13"/>
          </p:nvPr>
        </p:nvSpPr>
        <p:spPr>
          <a:xfrm>
            <a:off x="8610600" y="6356350"/>
            <a:ext cx="2743200" cy="365125"/>
          </a:xfrm>
        </p:spPr>
        <p:txBody>
          <a:bodyPr/>
          <a:lstStyle/>
          <a:p>
            <a:fld id="{E30A4B70-4C30-4F3C-8D12-57A1CF08E62E}" type="slidenum">
              <a:rPr lang="zh-TW" altLang="en-US" smtClean="0"/>
              <a:t>8</a:t>
            </a:fld>
            <a:endParaRPr lang="zh-TW" altLang="en-US"/>
          </a:p>
        </p:txBody>
      </p:sp>
      <p:pic>
        <p:nvPicPr>
          <p:cNvPr id="11" name="圖片 10">
            <a:extLst>
              <a:ext uri="{FF2B5EF4-FFF2-40B4-BE49-F238E27FC236}">
                <a16:creationId xmlns:a16="http://schemas.microsoft.com/office/drawing/2014/main" id="{02722D00-E706-4FFA-9FDF-1891315BFB08}"/>
              </a:ext>
            </a:extLst>
          </p:cNvPr>
          <p:cNvPicPr>
            <a:picLocks noChangeAspect="1"/>
          </p:cNvPicPr>
          <p:nvPr/>
        </p:nvPicPr>
        <p:blipFill rotWithShape="1">
          <a:blip r:embed="rId3"/>
          <a:srcRect l="7061" t="8881" r="11365"/>
          <a:stretch/>
        </p:blipFill>
        <p:spPr>
          <a:xfrm>
            <a:off x="214645" y="1743874"/>
            <a:ext cx="5046565" cy="4320000"/>
          </a:xfrm>
          <a:prstGeom prst="rect">
            <a:avLst/>
          </a:prstGeom>
        </p:spPr>
      </p:pic>
      <p:pic>
        <p:nvPicPr>
          <p:cNvPr id="12" name="圖片 11">
            <a:extLst>
              <a:ext uri="{FF2B5EF4-FFF2-40B4-BE49-F238E27FC236}">
                <a16:creationId xmlns:a16="http://schemas.microsoft.com/office/drawing/2014/main" id="{AA75F012-1C31-4313-A525-111F12E3F25A}"/>
              </a:ext>
            </a:extLst>
          </p:cNvPr>
          <p:cNvPicPr>
            <a:picLocks noChangeAspect="1"/>
          </p:cNvPicPr>
          <p:nvPr/>
        </p:nvPicPr>
        <p:blipFill>
          <a:blip r:embed="rId4"/>
          <a:stretch>
            <a:fillRect/>
          </a:stretch>
        </p:blipFill>
        <p:spPr>
          <a:xfrm>
            <a:off x="6250069" y="1154627"/>
            <a:ext cx="5103731" cy="4909247"/>
          </a:xfrm>
          <a:prstGeom prst="rect">
            <a:avLst/>
          </a:prstGeom>
        </p:spPr>
      </p:pic>
    </p:spTree>
    <p:extLst>
      <p:ext uri="{BB962C8B-B14F-4D97-AF65-F5344CB8AC3E}">
        <p14:creationId xmlns:p14="http://schemas.microsoft.com/office/powerpoint/2010/main" val="3481540299"/>
      </p:ext>
    </p:extLst>
  </p:cSld>
  <p:clrMapOvr>
    <a:masterClrMapping/>
  </p:clrMapOvr>
</p:sld>
</file>

<file path=ppt/theme/theme1.xml><?xml version="1.0" encoding="utf-8"?>
<a:theme xmlns:a="http://schemas.openxmlformats.org/drawingml/2006/main" name="702-1(20220409)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2-1(20220409)主題" id="{BFDF9B66-3DD1-4ADE-8032-C339B2D50ECD}" vid="{21697408-6FA2-4659-BAE3-49A71A648626}"/>
    </a:ext>
  </a:extLst>
</a:theme>
</file>

<file path=ppt/theme/theme2.xml><?xml version="1.0" encoding="utf-8"?>
<a:theme xmlns:a="http://schemas.openxmlformats.org/drawingml/2006/main" name="內頁投影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2_1_ppt.potx" id="{BAA3EBF3-ECA1-45DE-8105-AAB9C54E40DE}" vid="{3FDBADDD-C389-41ED-A813-B5A0B98B4C51}"/>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702-1(20220409)主題</Template>
  <TotalTime>8024</TotalTime>
  <Words>7270</Words>
  <Application>Microsoft Office PowerPoint</Application>
  <PresentationFormat>寬螢幕</PresentationFormat>
  <Paragraphs>751</Paragraphs>
  <Slides>81</Slides>
  <Notes>66</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81</vt:i4>
      </vt:variant>
    </vt:vector>
  </HeadingPairs>
  <TitlesOfParts>
    <vt:vector size="91" baseType="lpstr">
      <vt:lpstr>inherit</vt:lpstr>
      <vt:lpstr>新細明體</vt:lpstr>
      <vt:lpstr>標楷體</vt:lpstr>
      <vt:lpstr>Arial</vt:lpstr>
      <vt:lpstr>Calibri</vt:lpstr>
      <vt:lpstr>Cambria Math</vt:lpstr>
      <vt:lpstr>Times New Roman</vt:lpstr>
      <vt:lpstr>Wingdings</vt:lpstr>
      <vt:lpstr>702-1(20220409)主題</vt:lpstr>
      <vt:lpstr>內頁投影片</vt:lpstr>
      <vt:lpstr>應用於次世代無線通訊系統之 可重構天線與濾波器設計</vt:lpstr>
      <vt:lpstr>目錄</vt:lpstr>
      <vt:lpstr>目錄</vt:lpstr>
      <vt:lpstr>PowerPoint 簡報</vt:lpstr>
      <vt:lpstr>目錄</vt:lpstr>
      <vt:lpstr>目標</vt:lpstr>
      <vt:lpstr>背腔環形單極天線設計</vt:lpstr>
      <vt:lpstr>天線實作與量測環境架設</vt:lpstr>
      <vt:lpstr>Mode_A 模擬與量測</vt:lpstr>
      <vt:lpstr>Mode_B 模擬與量測</vt:lpstr>
      <vt:lpstr>Mode_C 模擬與量測</vt:lpstr>
      <vt:lpstr>Mode_D 模擬與量測</vt:lpstr>
      <vt:lpstr>Mode_H 模擬與量測</vt:lpstr>
      <vt:lpstr>Mode_Q 模擬與量測</vt:lpstr>
      <vt:lpstr>Mode_R 模擬與量測</vt:lpstr>
      <vt:lpstr>天線增益</vt:lpstr>
      <vt:lpstr>天線效率</vt:lpstr>
      <vt:lpstr>SAR值模擬評估</vt:lpstr>
      <vt:lpstr>手錶天線文獻比較與討論</vt:lpstr>
      <vt:lpstr>可重構設計文獻比較與討論</vt:lpstr>
      <vt:lpstr>結論</vt:lpstr>
      <vt:lpstr>PowerPoint 簡報</vt:lpstr>
      <vt:lpstr>目標</vt:lpstr>
      <vt:lpstr>Vivaldi天線設計</vt:lpstr>
      <vt:lpstr>矩形槽</vt:lpstr>
      <vt:lpstr>背面地結構</vt:lpstr>
      <vt:lpstr>接地導通孔設計</vt:lpstr>
      <vt:lpstr>可切換波束方向的可重構天線設計</vt:lpstr>
      <vt:lpstr>波束可重構天線實作與量測</vt:lpstr>
      <vt:lpstr>5種狀態S11模擬與量測</vt:lpstr>
      <vt:lpstr>天線場型 </vt:lpstr>
      <vt:lpstr>5種狀態的天線增益</vt:lpstr>
      <vt:lpstr>文獻比較與討論</vt:lpstr>
      <vt:lpstr>功率密度模擬分析</vt:lpstr>
      <vt:lpstr>結論</vt:lpstr>
      <vt:lpstr>PowerPoint 簡報</vt:lpstr>
      <vt:lpstr>目標</vt:lpstr>
      <vt:lpstr>混合耦合器</vt:lpstr>
      <vt:lpstr>分頻器</vt:lpstr>
      <vt:lpstr>45度相移器</vt:lpstr>
      <vt:lpstr>4×4巴特勒矩陣</vt:lpstr>
      <vt:lpstr>巴特勒矩陣輸出相鄰相位差模擬</vt:lpstr>
      <vt:lpstr>矩形貼片天線</vt:lpstr>
      <vt:lpstr>巴特勒矩陣天線模擬</vt:lpstr>
      <vt:lpstr>巴特勒矩陣天線實作與量測環境</vt:lpstr>
      <vt:lpstr>模擬和量測結果</vt:lpstr>
      <vt:lpstr>文獻比較與討論</vt:lpstr>
      <vt:lpstr>結論</vt:lpstr>
      <vt:lpstr>PowerPoint 簡報</vt:lpstr>
      <vt:lpstr>目標</vt:lpstr>
      <vt:lpstr>帶通濾波器等效電路分析</vt:lpstr>
      <vt:lpstr>諧振極點</vt:lpstr>
      <vt:lpstr>28GHz帶通濾波器設計</vt:lpstr>
      <vt:lpstr>38GHz帶通濾波器設計</vt:lpstr>
      <vt:lpstr>帶通濾波器集總元件設計</vt:lpstr>
      <vt:lpstr>帶通濾波器電流分布</vt:lpstr>
      <vt:lpstr>帶通濾波器實作與量測</vt:lpstr>
      <vt:lpstr>文獻比較與討論</vt:lpstr>
      <vt:lpstr>結論</vt:lpstr>
      <vt:lpstr>PowerPoint 簡報</vt:lpstr>
      <vt:lpstr>目標</vt:lpstr>
      <vt:lpstr>CMOS天線：優勢和挑戰</vt:lpstr>
      <vt:lpstr>晶片天線設計</vt:lpstr>
      <vt:lpstr>鍵合線設計</vt:lpstr>
      <vt:lpstr>晶片天線量測</vt:lpstr>
      <vt:lpstr>PowerPoint 簡報</vt:lpstr>
      <vt:lpstr>文獻比較與討論</vt:lpstr>
      <vt:lpstr>結論</vt:lpstr>
      <vt:lpstr>目錄</vt:lpstr>
      <vt:lpstr>目標</vt:lpstr>
      <vt:lpstr>帶通濾波器結構</vt:lpstr>
      <vt:lpstr>帶通濾波器等效電路分析</vt:lpstr>
      <vt:lpstr>傳輸零點控制</vt:lpstr>
      <vt:lpstr>帶通濾波器集總元件整合設計</vt:lpstr>
      <vt:lpstr>實作與量測</vt:lpstr>
      <vt:lpstr>文獻比較與討論</vt:lpstr>
      <vt:lpstr>結論</vt:lpstr>
      <vt:lpstr>目錄</vt:lpstr>
      <vt:lpstr>總結</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莊秉叡</dc:creator>
  <cp:lastModifiedBy>莊秉叡</cp:lastModifiedBy>
  <cp:revision>261</cp:revision>
  <dcterms:created xsi:type="dcterms:W3CDTF">2022-06-28T15:05:29Z</dcterms:created>
  <dcterms:modified xsi:type="dcterms:W3CDTF">2022-07-10T17:11:46Z</dcterms:modified>
</cp:coreProperties>
</file>